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57" r:id="rId3"/>
    <p:sldId id="272" r:id="rId4"/>
    <p:sldId id="260" r:id="rId5"/>
    <p:sldId id="271" r:id="rId6"/>
    <p:sldId id="276" r:id="rId7"/>
    <p:sldId id="275" r:id="rId8"/>
    <p:sldId id="258" r:id="rId9"/>
    <p:sldId id="259" r:id="rId10"/>
    <p:sldId id="261" r:id="rId11"/>
    <p:sldId id="262" r:id="rId12"/>
    <p:sldId id="263" r:id="rId13"/>
    <p:sldId id="264" r:id="rId14"/>
    <p:sldId id="267" r:id="rId15"/>
    <p:sldId id="278" r:id="rId16"/>
    <p:sldId id="282" r:id="rId17"/>
    <p:sldId id="281" r:id="rId18"/>
    <p:sldId id="279" r:id="rId19"/>
    <p:sldId id="265" r:id="rId20"/>
    <p:sldId id="266" r:id="rId21"/>
    <p:sldId id="270" r:id="rId22"/>
    <p:sldId id="2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242E51-84BE-4962-8340-54B5C6ED217D}" type="datetimeFigureOut">
              <a:rPr lang="en-US"/>
              <a:pPr>
                <a:defRPr/>
              </a:pPr>
              <a:t>4/25/2017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A387529-ED4E-4DFC-A074-EDE4880EB567}" type="slidenum">
              <a:rPr lang="en-US"/>
              <a:pPr>
                <a:defRPr/>
              </a:pPr>
              <a:t>‹#›</a:t>
            </a:fld>
            <a:endParaRPr lang="en-US" dirty="0"/>
          </a:p>
        </p:txBody>
      </p:sp>
    </p:spTree>
    <p:extLst>
      <p:ext uri="{BB962C8B-B14F-4D97-AF65-F5344CB8AC3E}">
        <p14:creationId xmlns:p14="http://schemas.microsoft.com/office/powerpoint/2010/main" val="9275106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9F93F86-7352-485F-8DA7-BD320D2BAFCA}" type="slidenum">
              <a:rPr lang="en-US" altLang="en-US">
                <a:latin typeface="Calibri" pitchFamily="34" charset="0"/>
              </a:rPr>
              <a:pPr fontAlgn="base">
                <a:spcBef>
                  <a:spcPct val="0"/>
                </a:spcBef>
                <a:spcAft>
                  <a:spcPct val="0"/>
                </a:spcAft>
              </a:pPr>
              <a:t>5</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913A4EC0-A2BC-4072-8BC8-A24DAB1C4E2D}" type="slidenum">
              <a:rPr lang="en-US" altLang="en-US">
                <a:latin typeface="Calibri" pitchFamily="34" charset="0"/>
              </a:rPr>
              <a:pPr fontAlgn="base">
                <a:spcBef>
                  <a:spcPct val="0"/>
                </a:spcBef>
                <a:spcAft>
                  <a:spcPct val="0"/>
                </a:spcAft>
              </a:pPr>
              <a:t>6</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65402EA8-7433-42E9-8BF9-B8A66CCC94F7}" type="datetimeFigureOut">
              <a:rPr lang="en-US"/>
              <a:pPr>
                <a:defRPr/>
              </a:pPr>
              <a:t>4/25/2017</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DC284F43-5746-486B-B4E4-F96421493D8E}" type="slidenum">
              <a:rPr lang="en-US"/>
              <a:pPr>
                <a:defRPr/>
              </a:pPr>
              <a:t>‹#›</a:t>
            </a:fld>
            <a:endParaRPr lang="en-US" dirty="0"/>
          </a:p>
        </p:txBody>
      </p:sp>
    </p:spTree>
    <p:extLst>
      <p:ext uri="{BB962C8B-B14F-4D97-AF65-F5344CB8AC3E}">
        <p14:creationId xmlns:p14="http://schemas.microsoft.com/office/powerpoint/2010/main" val="403536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034A273-B79F-43AD-A973-DC92F8B8466E}" type="datetimeFigureOut">
              <a:rPr lang="en-US"/>
              <a:pPr>
                <a:defRPr/>
              </a:pPr>
              <a:t>4/25/2017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7D2C7A-4BCB-4888-BEFA-850712383826}" type="slidenum">
              <a:rPr lang="en-US"/>
              <a:pPr>
                <a:defRPr/>
              </a:pPr>
              <a:t>‹#›</a:t>
            </a:fld>
            <a:endParaRPr lang="en-US" dirty="0"/>
          </a:p>
        </p:txBody>
      </p:sp>
    </p:spTree>
    <p:extLst>
      <p:ext uri="{BB962C8B-B14F-4D97-AF65-F5344CB8AC3E}">
        <p14:creationId xmlns:p14="http://schemas.microsoft.com/office/powerpoint/2010/main" val="252877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2C4D9C5-AD9A-480C-AAB3-7DEFCABDE2C1}" type="datetimeFigureOut">
              <a:rPr lang="en-US"/>
              <a:pPr>
                <a:defRPr/>
              </a:pPr>
              <a:t>4/25/2017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047E139-EB7B-4041-8A95-DF37495DF29E}" type="slidenum">
              <a:rPr lang="en-US"/>
              <a:pPr>
                <a:defRPr/>
              </a:pPr>
              <a:t>‹#›</a:t>
            </a:fld>
            <a:endParaRPr lang="en-US" dirty="0"/>
          </a:p>
        </p:txBody>
      </p:sp>
    </p:spTree>
    <p:extLst>
      <p:ext uri="{BB962C8B-B14F-4D97-AF65-F5344CB8AC3E}">
        <p14:creationId xmlns:p14="http://schemas.microsoft.com/office/powerpoint/2010/main" val="234495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581DA40-9A8B-4A42-AF48-8ACD52B7DC8A}" type="datetimeFigureOut">
              <a:rPr lang="en-US"/>
              <a:pPr>
                <a:defRPr/>
              </a:pPr>
              <a:t>4/25/2017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A59EE6-0AED-4A2F-BD6C-56849ABABC00}" type="slidenum">
              <a:rPr lang="en-US"/>
              <a:pPr>
                <a:defRPr/>
              </a:pPr>
              <a:t>‹#›</a:t>
            </a:fld>
            <a:endParaRPr lang="en-US" dirty="0"/>
          </a:p>
        </p:txBody>
      </p:sp>
    </p:spTree>
    <p:extLst>
      <p:ext uri="{BB962C8B-B14F-4D97-AF65-F5344CB8AC3E}">
        <p14:creationId xmlns:p14="http://schemas.microsoft.com/office/powerpoint/2010/main" val="34535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D4F9234-107F-475B-8A7E-56608F43C966}" type="datetimeFigureOut">
              <a:rPr lang="en-US"/>
              <a:pPr>
                <a:defRPr/>
              </a:pPr>
              <a:t>4/25/2017</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140F2EB3-FE03-451C-ADA4-20B8F417A486}" type="slidenum">
              <a:rPr lang="en-US"/>
              <a:pPr>
                <a:defRPr/>
              </a:pPr>
              <a:t>‹#›</a:t>
            </a:fld>
            <a:endParaRPr lang="en-US" dirty="0"/>
          </a:p>
        </p:txBody>
      </p:sp>
    </p:spTree>
    <p:extLst>
      <p:ext uri="{BB962C8B-B14F-4D97-AF65-F5344CB8AC3E}">
        <p14:creationId xmlns:p14="http://schemas.microsoft.com/office/powerpoint/2010/main" val="4897447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A60C156-0C17-4B40-A3E6-095508F4BFEE}" type="datetimeFigureOut">
              <a:rPr lang="en-US"/>
              <a:pPr>
                <a:defRPr/>
              </a:pPr>
              <a:t>4/25/2017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71214AD-1057-46C7-8D4C-4BE070BBEC82}" type="slidenum">
              <a:rPr lang="en-US"/>
              <a:pPr>
                <a:defRPr/>
              </a:pPr>
              <a:t>‹#›</a:t>
            </a:fld>
            <a:endParaRPr lang="en-US" dirty="0"/>
          </a:p>
        </p:txBody>
      </p:sp>
    </p:spTree>
    <p:extLst>
      <p:ext uri="{BB962C8B-B14F-4D97-AF65-F5344CB8AC3E}">
        <p14:creationId xmlns:p14="http://schemas.microsoft.com/office/powerpoint/2010/main" val="348327012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59FF267-FFB3-43F0-9A0C-74219B8F9DCA}" type="datetimeFigureOut">
              <a:rPr lang="en-US"/>
              <a:pPr>
                <a:defRPr/>
              </a:pPr>
              <a:t>4/25/2017</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5E01885-17B8-47BF-861D-DB84DB749E1B}" type="slidenum">
              <a:rPr lang="en-US"/>
              <a:pPr>
                <a:defRPr/>
              </a:pPr>
              <a:t>‹#›</a:t>
            </a:fld>
            <a:endParaRPr lang="en-US" dirty="0"/>
          </a:p>
        </p:txBody>
      </p:sp>
    </p:spTree>
    <p:extLst>
      <p:ext uri="{BB962C8B-B14F-4D97-AF65-F5344CB8AC3E}">
        <p14:creationId xmlns:p14="http://schemas.microsoft.com/office/powerpoint/2010/main" val="18312470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D7EE3F75-409E-442D-B2C6-8C90E97ACE92}" type="datetimeFigureOut">
              <a:rPr lang="en-US"/>
              <a:pPr>
                <a:defRPr/>
              </a:pPr>
              <a:t>4/25/2017</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0B144D3E-B63F-4467-BEB6-CFFF34FDD8B3}" type="slidenum">
              <a:rPr lang="en-US"/>
              <a:pPr>
                <a:defRPr/>
              </a:pPr>
              <a:t>‹#›</a:t>
            </a:fld>
            <a:endParaRPr lang="en-US" dirty="0"/>
          </a:p>
        </p:txBody>
      </p:sp>
    </p:spTree>
    <p:extLst>
      <p:ext uri="{BB962C8B-B14F-4D97-AF65-F5344CB8AC3E}">
        <p14:creationId xmlns:p14="http://schemas.microsoft.com/office/powerpoint/2010/main" val="212496811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2FB6E3-576E-4833-A03F-C26207508893}" type="datetimeFigureOut">
              <a:rPr lang="en-US"/>
              <a:pPr>
                <a:defRPr/>
              </a:pPr>
              <a:t>4/25/2017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3476E5E-8131-4E90-A49D-D6EB472998BE}" type="slidenum">
              <a:rPr lang="en-US"/>
              <a:pPr>
                <a:defRPr/>
              </a:pPr>
              <a:t>‹#›</a:t>
            </a:fld>
            <a:endParaRPr lang="en-US" dirty="0"/>
          </a:p>
        </p:txBody>
      </p:sp>
    </p:spTree>
    <p:extLst>
      <p:ext uri="{BB962C8B-B14F-4D97-AF65-F5344CB8AC3E}">
        <p14:creationId xmlns:p14="http://schemas.microsoft.com/office/powerpoint/2010/main" val="234307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E9531A0-3537-4003-BF72-DBF6AD218CD5}" type="datetimeFigureOut">
              <a:rPr lang="en-US"/>
              <a:pPr>
                <a:defRPr/>
              </a:pPr>
              <a:t>4/25/2017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AEB971A-322F-4661-AE2E-C34E641707A4}" type="slidenum">
              <a:rPr lang="en-US"/>
              <a:pPr>
                <a:defRPr/>
              </a:pPr>
              <a:t>‹#›</a:t>
            </a:fld>
            <a:endParaRPr lang="en-US" dirty="0"/>
          </a:p>
        </p:txBody>
      </p:sp>
    </p:spTree>
    <p:extLst>
      <p:ext uri="{BB962C8B-B14F-4D97-AF65-F5344CB8AC3E}">
        <p14:creationId xmlns:p14="http://schemas.microsoft.com/office/powerpoint/2010/main" val="4897734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30AABF5-2D56-4009-96BF-B2018AA19F15}" type="datetimeFigureOut">
              <a:rPr lang="en-US"/>
              <a:pPr>
                <a:defRPr/>
              </a:pPr>
              <a:t>4/25/2017</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8FCE5A10-7060-48F5-A232-BA139E51D82C}" type="slidenum">
              <a:rPr lang="en-US"/>
              <a:pPr>
                <a:defRPr/>
              </a:pPr>
              <a:t>‹#›</a:t>
            </a:fld>
            <a:endParaRPr lang="en-US" dirty="0"/>
          </a:p>
        </p:txBody>
      </p:sp>
    </p:spTree>
    <p:extLst>
      <p:ext uri="{BB962C8B-B14F-4D97-AF65-F5344CB8AC3E}">
        <p14:creationId xmlns:p14="http://schemas.microsoft.com/office/powerpoint/2010/main" val="33006529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A3AF1B2E-5F85-45D1-BAC0-3A8E4133A072}" type="datetimeFigureOut">
              <a:rPr lang="en-US"/>
              <a:pPr>
                <a:defRPr/>
              </a:pPr>
              <a:t>4/25/2017</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4BBD06B6-A4CD-45C1-98FE-3694B81F8C8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mcPs_OdQOYU" TargetMode="External"/><Relationship Id="rId2" Type="http://schemas.openxmlformats.org/officeDocument/2006/relationships/hyperlink" Target="http://youtu.be/U5HLSTjnocU" TargetMode="External"/><Relationship Id="rId1" Type="http://schemas.openxmlformats.org/officeDocument/2006/relationships/slideLayout" Target="../slideLayouts/slideLayout2.xml"/><Relationship Id="rId5" Type="http://schemas.openxmlformats.org/officeDocument/2006/relationships/hyperlink" Target="http://www.classzone.com/books/earth_science/terc/content/visualizations/es1904/es1904page01.cfm" TargetMode="External"/><Relationship Id="rId4" Type="http://schemas.openxmlformats.org/officeDocument/2006/relationships/hyperlink" Target="http://weather.about.com/od/weathertutorials/tp/coriolisvideos.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lasszone.com/books/earth_science/terc/content/visualizations/es1903/es1903page01.cfm?chapter_no=visualiz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youtu.be/CgMWwx7Cll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nasa.gov/topics/earth/features/perpetual-ocean.html" TargetMode="External"/><Relationship Id="rId1" Type="http://schemas.openxmlformats.org/officeDocument/2006/relationships/slideLayout" Target="../slideLayouts/slideLayout2.xml"/><Relationship Id="rId4" Type="http://schemas.openxmlformats.org/officeDocument/2006/relationships/hyperlink" Target="http://youtu.be/ujBi9Ba8hq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youtu.be/uBqohRu2R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09600"/>
            <a:ext cx="7772400" cy="2362200"/>
          </a:xfrm>
        </p:spPr>
        <p:txBody>
          <a:bodyPr>
            <a:noAutofit/>
          </a:bodyPr>
          <a:lstStyle/>
          <a:p>
            <a:pPr fontAlgn="auto">
              <a:spcAft>
                <a:spcPts val="0"/>
              </a:spcAft>
              <a:defRPr/>
            </a:pPr>
            <a:r>
              <a:rPr lang="en-US" sz="16600" i="1" spc="600" dirty="0" smtClean="0">
                <a:solidFill>
                  <a:schemeClr val="accent1">
                    <a:lumMod val="75000"/>
                  </a:schemeClr>
                </a:solidFill>
              </a:rPr>
              <a:t>  WIND</a:t>
            </a:r>
            <a:endParaRPr lang="en-US" sz="16600" i="1" spc="600" dirty="0">
              <a:solidFill>
                <a:schemeClr val="accent1">
                  <a:lumMod val="75000"/>
                </a:schemeClr>
              </a:solidFill>
            </a:endParaRPr>
          </a:p>
        </p:txBody>
      </p:sp>
      <p:pic>
        <p:nvPicPr>
          <p:cNvPr id="9219" name="Picture 3" descr="wi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14600"/>
            <a:ext cx="46482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US" altLang="en-US" smtClean="0"/>
              <a:t>Anemometer (an uh MOM eh ter) is a wind speed measuring device</a:t>
            </a:r>
          </a:p>
        </p:txBody>
      </p:sp>
      <p:sp>
        <p:nvSpPr>
          <p:cNvPr id="2" name="Title 1"/>
          <p:cNvSpPr>
            <a:spLocks noGrp="1"/>
          </p:cNvSpPr>
          <p:nvPr>
            <p:ph type="title"/>
          </p:nvPr>
        </p:nvSpPr>
        <p:spPr/>
        <p:txBody>
          <a:bodyPr/>
          <a:lstStyle/>
          <a:p>
            <a:pPr fontAlgn="auto">
              <a:spcAft>
                <a:spcPts val="0"/>
              </a:spcAft>
              <a:defRPr/>
            </a:pPr>
            <a:r>
              <a:rPr lang="en-US" dirty="0" smtClean="0"/>
              <a:t>Measuring Wind</a:t>
            </a:r>
            <a:endParaRPr lang="en-US" dirty="0"/>
          </a:p>
        </p:txBody>
      </p:sp>
      <p:pic>
        <p:nvPicPr>
          <p:cNvPr id="20484" name="Picture 3" descr="anemome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576513"/>
            <a:ext cx="3200400"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Digital-Anemomet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r>
              <a:rPr lang="en-US" altLang="en-US" smtClean="0"/>
              <a:t>Wind direction tells you where the wind is coming from</a:t>
            </a:r>
          </a:p>
          <a:p>
            <a:r>
              <a:rPr lang="en-US" altLang="en-US" smtClean="0"/>
              <a:t>North wind blows from north to south</a:t>
            </a:r>
          </a:p>
          <a:p>
            <a:r>
              <a:rPr lang="en-US" altLang="en-US" smtClean="0"/>
              <a:t>Southwest wind blows from southwest to northeast</a:t>
            </a:r>
          </a:p>
        </p:txBody>
      </p:sp>
      <p:sp>
        <p:nvSpPr>
          <p:cNvPr id="2" name="Title 1"/>
          <p:cNvSpPr>
            <a:spLocks noGrp="1"/>
          </p:cNvSpPr>
          <p:nvPr>
            <p:ph type="title"/>
          </p:nvPr>
        </p:nvSpPr>
        <p:spPr/>
        <p:txBody>
          <a:bodyPr/>
          <a:lstStyle/>
          <a:p>
            <a:pPr fontAlgn="auto">
              <a:spcAft>
                <a:spcPts val="0"/>
              </a:spcAft>
              <a:defRPr/>
            </a:pPr>
            <a:r>
              <a:rPr lang="en-US" dirty="0" smtClean="0"/>
              <a:t>Wind direction</a:t>
            </a:r>
            <a:endParaRPr lang="en-US" dirty="0"/>
          </a:p>
        </p:txBody>
      </p:sp>
      <p:pic>
        <p:nvPicPr>
          <p:cNvPr id="21508" name="Picture 3" descr="compass%20ros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05200"/>
            <a:ext cx="32004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5"/>
          <p:cNvSpPr txBox="1">
            <a:spLocks noChangeArrowheads="1"/>
          </p:cNvSpPr>
          <p:nvPr/>
        </p:nvSpPr>
        <p:spPr bwMode="auto">
          <a:xfrm>
            <a:off x="609600" y="53340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ltLang="en-US" sz="2800">
                <a:solidFill>
                  <a:srgbClr val="FF0000"/>
                </a:solidFill>
              </a:rPr>
              <a:t>Never eat soggy waffles!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295400"/>
            <a:ext cx="8229600" cy="4830763"/>
          </a:xfrm>
        </p:spPr>
        <p:txBody>
          <a:bodyPr/>
          <a:lstStyle/>
          <a:p>
            <a:pPr algn="ctr"/>
            <a:r>
              <a:rPr lang="en-US" altLang="en-US" smtClean="0"/>
              <a:t>Measures the cooling effect of wind</a:t>
            </a:r>
          </a:p>
          <a:p>
            <a:pPr algn="ctr"/>
            <a:r>
              <a:rPr lang="en-US" altLang="en-US" smtClean="0"/>
              <a:t>Cooling effect is due to heat loss</a:t>
            </a:r>
          </a:p>
          <a:p>
            <a:pPr algn="ctr"/>
            <a:r>
              <a:rPr lang="en-US" altLang="en-US" smtClean="0"/>
              <a:t>Wind blowing over skin removes body heat causing heat loss which may be pleasant in summer, but not so much in winter</a:t>
            </a:r>
          </a:p>
        </p:txBody>
      </p:sp>
      <p:sp>
        <p:nvSpPr>
          <p:cNvPr id="2" name="Title 1"/>
          <p:cNvSpPr>
            <a:spLocks noGrp="1"/>
          </p:cNvSpPr>
          <p:nvPr>
            <p:ph type="title"/>
          </p:nvPr>
        </p:nvSpPr>
        <p:spPr/>
        <p:txBody>
          <a:bodyPr/>
          <a:lstStyle/>
          <a:p>
            <a:pPr fontAlgn="auto">
              <a:spcAft>
                <a:spcPts val="0"/>
              </a:spcAft>
              <a:defRPr/>
            </a:pPr>
            <a:r>
              <a:rPr lang="en-US" dirty="0" smtClean="0"/>
              <a:t>Wind-Chill Factor</a:t>
            </a:r>
            <a:endParaRPr lang="en-US" dirty="0"/>
          </a:p>
        </p:txBody>
      </p:sp>
      <p:pic>
        <p:nvPicPr>
          <p:cNvPr id="22532" name="Picture 3" descr="windchill_cartoon_60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657600"/>
            <a:ext cx="7239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windchill.gif"/>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609600" y="228600"/>
            <a:ext cx="7778750" cy="5257800"/>
          </a:xfrm>
        </p:spPr>
      </p:pic>
      <p:sp>
        <p:nvSpPr>
          <p:cNvPr id="23555" name="TextBox 5"/>
          <p:cNvSpPr txBox="1">
            <a:spLocks noChangeArrowheads="1"/>
          </p:cNvSpPr>
          <p:nvPr/>
        </p:nvSpPr>
        <p:spPr bwMode="auto">
          <a:xfrm>
            <a:off x="1219200" y="5791200"/>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ltLang="en-US" sz="2000"/>
              <a:t>http://www.nws.noaa.gov/os/windchill/index.shtml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r>
              <a:rPr lang="en-US" altLang="en-US" dirty="0" smtClean="0"/>
              <a:t>Winds don’t blow straight because of Earth’s rotation. Earth’s rotation affects the motion of air and water.</a:t>
            </a:r>
          </a:p>
          <a:p>
            <a:r>
              <a:rPr lang="en-US" altLang="en-US" dirty="0" smtClean="0"/>
              <a:t>Spinning deflects winds to the right in the Northern Hemisphere and to the left in the Southern Hemisphere</a:t>
            </a:r>
          </a:p>
          <a:p>
            <a:r>
              <a:rPr lang="en-US" altLang="en-US" dirty="0" smtClean="0"/>
              <a:t>Most at poles</a:t>
            </a:r>
          </a:p>
          <a:p>
            <a:r>
              <a:rPr lang="en-US" altLang="en-US" dirty="0" smtClean="0"/>
              <a:t>None at equator</a:t>
            </a:r>
          </a:p>
        </p:txBody>
      </p:sp>
      <p:sp>
        <p:nvSpPr>
          <p:cNvPr id="2" name="Title 1"/>
          <p:cNvSpPr>
            <a:spLocks noGrp="1"/>
          </p:cNvSpPr>
          <p:nvPr>
            <p:ph type="title"/>
          </p:nvPr>
        </p:nvSpPr>
        <p:spPr/>
        <p:txBody>
          <a:bodyPr/>
          <a:lstStyle/>
          <a:p>
            <a:pPr fontAlgn="auto">
              <a:spcAft>
                <a:spcPts val="0"/>
              </a:spcAft>
              <a:defRPr/>
            </a:pPr>
            <a:r>
              <a:rPr lang="en-US" dirty="0" smtClean="0"/>
              <a:t>Coriolis Effect</a:t>
            </a:r>
            <a:endParaRPr lang="en-US" dirty="0"/>
          </a:p>
        </p:txBody>
      </p:sp>
      <p:pic>
        <p:nvPicPr>
          <p:cNvPr id="18436" name="Picture 4" descr="acoriolis5.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354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lstStyle/>
          <a:p>
            <a:r>
              <a:rPr lang="en-US" sz="3200" dirty="0" err="1" smtClean="0">
                <a:hlinkClick r:id="rId2"/>
              </a:rPr>
              <a:t>Coriolis</a:t>
            </a:r>
            <a:r>
              <a:rPr lang="en-US" sz="3200" dirty="0" smtClean="0">
                <a:hlinkClick r:id="rId2"/>
              </a:rPr>
              <a:t> Effect</a:t>
            </a:r>
            <a:endParaRPr lang="en-US" sz="3200" dirty="0" smtClean="0"/>
          </a:p>
          <a:p>
            <a:endParaRPr lang="en-US" sz="3200" dirty="0"/>
          </a:p>
          <a:p>
            <a:r>
              <a:rPr lang="en-US" sz="3200" dirty="0" smtClean="0">
                <a:hlinkClick r:id="rId3"/>
              </a:rPr>
              <a:t>Coriolis Effect</a:t>
            </a:r>
            <a:endParaRPr lang="en-US" sz="3200" dirty="0" smtClean="0"/>
          </a:p>
          <a:p>
            <a:endParaRPr lang="en-US" sz="3200" dirty="0" smtClean="0"/>
          </a:p>
          <a:p>
            <a:r>
              <a:rPr lang="en-US" sz="3200" dirty="0" smtClean="0">
                <a:hlinkClick r:id="rId4"/>
              </a:rPr>
              <a:t>Coriolis and other animations, </a:t>
            </a:r>
            <a:r>
              <a:rPr lang="en-US" sz="3200" dirty="0" err="1" smtClean="0">
                <a:hlinkClick r:id="rId4"/>
              </a:rPr>
              <a:t>interactives</a:t>
            </a:r>
            <a:endParaRPr lang="en-US" sz="3200" smtClean="0"/>
          </a:p>
          <a:p>
            <a:endParaRPr lang="en-US" sz="3200" dirty="0" smtClean="0"/>
          </a:p>
          <a:p>
            <a:r>
              <a:rPr lang="en-US" sz="3200" dirty="0" err="1" smtClean="0">
                <a:hlinkClick r:id="rId5"/>
              </a:rPr>
              <a:t>Coriolis</a:t>
            </a:r>
            <a:r>
              <a:rPr lang="en-US" sz="3200" dirty="0" smtClean="0">
                <a:hlinkClick r:id="rId5"/>
              </a:rPr>
              <a:t> Effect Animation</a:t>
            </a:r>
            <a:endParaRPr lang="en-US" sz="3200" dirty="0" smtClean="0"/>
          </a:p>
          <a:p>
            <a:endParaRPr lang="en-US" sz="3200" dirty="0"/>
          </a:p>
        </p:txBody>
      </p:sp>
      <p:sp>
        <p:nvSpPr>
          <p:cNvPr id="3" name="Title 2"/>
          <p:cNvSpPr>
            <a:spLocks noGrp="1"/>
          </p:cNvSpPr>
          <p:nvPr>
            <p:ph type="title"/>
          </p:nvPr>
        </p:nvSpPr>
        <p:spPr/>
        <p:txBody>
          <a:bodyPr/>
          <a:lstStyle/>
          <a:p>
            <a:r>
              <a:rPr lang="en-US" dirty="0" err="1" smtClean="0"/>
              <a:t>Coriolis</a:t>
            </a:r>
            <a:r>
              <a:rPr lang="en-US" dirty="0" smtClean="0"/>
              <a:t> Effect video clips:</a:t>
            </a:r>
            <a:endParaRPr lang="en-US" dirty="0"/>
          </a:p>
        </p:txBody>
      </p:sp>
    </p:spTree>
    <p:extLst>
      <p:ext uri="{BB962C8B-B14F-4D97-AF65-F5344CB8AC3E}">
        <p14:creationId xmlns:p14="http://schemas.microsoft.com/office/powerpoint/2010/main" val="1079939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6050"/>
          </a:xfrm>
        </p:spPr>
        <p:txBody>
          <a:bodyPr/>
          <a:lstStyle/>
          <a:p>
            <a:r>
              <a:rPr lang="en-US" dirty="0" smtClean="0"/>
              <a:t>Global Winds </a:t>
            </a:r>
            <a:endParaRPr lang="en-US" dirty="0"/>
          </a:p>
        </p:txBody>
      </p:sp>
      <p:sp>
        <p:nvSpPr>
          <p:cNvPr id="3" name="Text Placeholder 2"/>
          <p:cNvSpPr>
            <a:spLocks noGrp="1"/>
          </p:cNvSpPr>
          <p:nvPr>
            <p:ph type="body" idx="1"/>
          </p:nvPr>
        </p:nvSpPr>
        <p:spPr>
          <a:xfrm>
            <a:off x="457200" y="3962400"/>
            <a:ext cx="4040188" cy="2514600"/>
          </a:xfrm>
        </p:spPr>
        <p:txBody>
          <a:bodyPr/>
          <a:lstStyle/>
          <a:p>
            <a:r>
              <a:rPr lang="en-US" sz="1400" dirty="0" smtClean="0"/>
              <a:t>Hot, humid air at equator rises creating low pressure area...stops rising when density of hot, humid air mass equals air masses around....can’t go up because up is less dense, can’t go down because down is more dense, so it goes sideways at higher altitudes...towards poles....as it moves to higher latitudes, air cools, becomes more dense and sinks....sinks to lower altitudes and begins to move back towards poles...higher pressure to lower pressure</a:t>
            </a:r>
            <a:endParaRPr lang="en-US" sz="1400" dirty="0"/>
          </a:p>
        </p:txBody>
      </p:sp>
      <p:sp>
        <p:nvSpPr>
          <p:cNvPr id="4" name="Content Placeholder 3"/>
          <p:cNvSpPr>
            <a:spLocks noGrp="1"/>
          </p:cNvSpPr>
          <p:nvPr>
            <p:ph sz="quarter" idx="2"/>
          </p:nvPr>
        </p:nvSpPr>
        <p:spPr>
          <a:xfrm>
            <a:off x="457200" y="990601"/>
            <a:ext cx="4040188" cy="3352800"/>
          </a:xfrm>
        </p:spPr>
        <p:txBody>
          <a:bodyPr/>
          <a:lstStyle/>
          <a:p>
            <a:r>
              <a:rPr lang="en-US" sz="2000" dirty="0" smtClean="0"/>
              <a:t>Blow steadily from a specific direction</a:t>
            </a:r>
          </a:p>
          <a:p>
            <a:r>
              <a:rPr lang="en-US" sz="2000" dirty="0" smtClean="0"/>
              <a:t>Created by uneven heating of Earth’s surfaces</a:t>
            </a:r>
          </a:p>
          <a:p>
            <a:r>
              <a:rPr lang="en-US" sz="2000" dirty="0" smtClean="0"/>
              <a:t>Movement of air between equator and poles in giant convection cells</a:t>
            </a:r>
          </a:p>
          <a:p>
            <a:r>
              <a:rPr lang="en-US" sz="2000" dirty="0" smtClean="0"/>
              <a:t>Also include areas of decreased wind activity</a:t>
            </a:r>
            <a:endParaRPr lang="en-US" sz="2000" dirty="0"/>
          </a:p>
        </p:txBody>
      </p:sp>
      <p:sp>
        <p:nvSpPr>
          <p:cNvPr id="5" name="Text Placeholder 4"/>
          <p:cNvSpPr>
            <a:spLocks noGrp="1"/>
          </p:cNvSpPr>
          <p:nvPr>
            <p:ph type="body" sz="half" idx="3"/>
          </p:nvPr>
        </p:nvSpPr>
        <p:spPr/>
        <p:txBody>
          <a:bodyPr/>
          <a:lstStyle/>
          <a:p>
            <a:endParaRPr lang="en-US"/>
          </a:p>
        </p:txBody>
      </p:sp>
      <p:pic>
        <p:nvPicPr>
          <p:cNvPr id="7" name="Content Placeholder 6" descr="wind_patterns.gif"/>
          <p:cNvPicPr>
            <a:picLocks noGrp="1" noChangeAspect="1"/>
          </p:cNvPicPr>
          <p:nvPr>
            <p:ph sz="quarter" idx="4"/>
          </p:nvPr>
        </p:nvPicPr>
        <p:blipFill>
          <a:blip r:embed="rId2" cstate="print"/>
          <a:stretch>
            <a:fillRect/>
          </a:stretch>
        </p:blipFill>
        <p:spPr>
          <a:xfrm>
            <a:off x="4648200" y="228600"/>
            <a:ext cx="3525982" cy="3124200"/>
          </a:xfrm>
        </p:spPr>
      </p:pic>
      <p:pic>
        <p:nvPicPr>
          <p:cNvPr id="8" name="Picture 7" descr="images.jpg"/>
          <p:cNvPicPr>
            <a:picLocks noChangeAspect="1"/>
          </p:cNvPicPr>
          <p:nvPr/>
        </p:nvPicPr>
        <p:blipFill>
          <a:blip r:embed="rId3" cstate="print"/>
          <a:stretch>
            <a:fillRect/>
          </a:stretch>
        </p:blipFill>
        <p:spPr>
          <a:xfrm>
            <a:off x="4648200" y="3505200"/>
            <a:ext cx="4038600" cy="29863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534400" cy="1828800"/>
          </a:xfrm>
        </p:spPr>
        <p:txBody>
          <a:bodyPr/>
          <a:lstStyle/>
          <a:p>
            <a:r>
              <a:rPr lang="en-US" dirty="0" smtClean="0"/>
              <a:t>Blow over short distances</a:t>
            </a:r>
          </a:p>
          <a:p>
            <a:r>
              <a:rPr lang="en-US" dirty="0" smtClean="0"/>
              <a:t>Caused by unequal heating in small area</a:t>
            </a:r>
          </a:p>
          <a:p>
            <a:r>
              <a:rPr lang="en-US" dirty="0" smtClean="0"/>
              <a:t>Influenced by geography –&gt; shoreline, mountain</a:t>
            </a:r>
          </a:p>
          <a:p>
            <a:pPr>
              <a:buNone/>
            </a:pPr>
            <a:endParaRPr lang="en-US" dirty="0"/>
          </a:p>
        </p:txBody>
      </p:sp>
      <p:sp>
        <p:nvSpPr>
          <p:cNvPr id="3" name="Title 2"/>
          <p:cNvSpPr>
            <a:spLocks noGrp="1"/>
          </p:cNvSpPr>
          <p:nvPr>
            <p:ph type="title"/>
          </p:nvPr>
        </p:nvSpPr>
        <p:spPr/>
        <p:txBody>
          <a:bodyPr/>
          <a:lstStyle/>
          <a:p>
            <a:r>
              <a:rPr lang="en-US" dirty="0" smtClean="0"/>
              <a:t>Local Winds</a:t>
            </a:r>
            <a:endParaRPr lang="en-US" dirty="0"/>
          </a:p>
        </p:txBody>
      </p:sp>
      <p:pic>
        <p:nvPicPr>
          <p:cNvPr id="4" name="Picture 3" descr="land-and-sea-breeze.jpg"/>
          <p:cNvPicPr>
            <a:picLocks noChangeAspect="1"/>
          </p:cNvPicPr>
          <p:nvPr/>
        </p:nvPicPr>
        <p:blipFill>
          <a:blip r:embed="rId2" cstate="print"/>
          <a:stretch>
            <a:fillRect/>
          </a:stretch>
        </p:blipFill>
        <p:spPr>
          <a:xfrm rot="21067092">
            <a:off x="828171" y="2855425"/>
            <a:ext cx="7696200" cy="3429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and Land Breezes</a:t>
            </a:r>
            <a:endParaRPr lang="en-US" dirty="0"/>
          </a:p>
        </p:txBody>
      </p:sp>
      <p:sp>
        <p:nvSpPr>
          <p:cNvPr id="3" name="Content Placeholder 2"/>
          <p:cNvSpPr>
            <a:spLocks noGrp="1"/>
          </p:cNvSpPr>
          <p:nvPr>
            <p:ph idx="1"/>
          </p:nvPr>
        </p:nvSpPr>
        <p:spPr/>
        <p:txBody>
          <a:bodyPr/>
          <a:lstStyle/>
          <a:p>
            <a:pPr algn="ctr"/>
            <a:r>
              <a:rPr lang="en-US" sz="2400" dirty="0" smtClean="0">
                <a:hlinkClick r:id="rId2"/>
              </a:rPr>
              <a:t>Click here for Sea and Land Breezes Animation</a:t>
            </a:r>
            <a:endParaRPr lang="en-US" sz="2400" dirty="0"/>
          </a:p>
        </p:txBody>
      </p:sp>
      <p:pic>
        <p:nvPicPr>
          <p:cNvPr id="4" name="Picture 3" descr="sea-breeze-and-land-breeze.png"/>
          <p:cNvPicPr>
            <a:picLocks noChangeAspect="1"/>
          </p:cNvPicPr>
          <p:nvPr/>
        </p:nvPicPr>
        <p:blipFill>
          <a:blip r:embed="rId3" cstate="print"/>
          <a:stretch>
            <a:fillRect/>
          </a:stretch>
        </p:blipFill>
        <p:spPr>
          <a:xfrm>
            <a:off x="533400" y="2286000"/>
            <a:ext cx="8077200" cy="3426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219200"/>
            <a:ext cx="8229600" cy="4114800"/>
          </a:xfrm>
        </p:spPr>
        <p:txBody>
          <a:bodyPr/>
          <a:lstStyle/>
          <a:p>
            <a:r>
              <a:rPr lang="en-US" altLang="en-US" smtClean="0"/>
              <a:t>Bands of high-altitude, high-speed winds in upper troposphere/lower stratosphere</a:t>
            </a:r>
          </a:p>
          <a:p>
            <a:r>
              <a:rPr lang="en-US" altLang="en-US" smtClean="0"/>
              <a:t>Blow west to east 200 – 400 km per hour</a:t>
            </a:r>
          </a:p>
          <a:p>
            <a:endParaRPr lang="en-US" altLang="en-US" smtClean="0"/>
          </a:p>
        </p:txBody>
      </p:sp>
      <p:sp>
        <p:nvSpPr>
          <p:cNvPr id="2" name="Title 1"/>
          <p:cNvSpPr>
            <a:spLocks noGrp="1"/>
          </p:cNvSpPr>
          <p:nvPr>
            <p:ph type="title"/>
          </p:nvPr>
        </p:nvSpPr>
        <p:spPr/>
        <p:txBody>
          <a:bodyPr/>
          <a:lstStyle/>
          <a:p>
            <a:pPr fontAlgn="auto">
              <a:spcAft>
                <a:spcPts val="0"/>
              </a:spcAft>
              <a:defRPr/>
            </a:pPr>
            <a:r>
              <a:rPr lang="en-US" sz="5400" dirty="0" smtClean="0"/>
              <a:t>Jet Streams</a:t>
            </a:r>
            <a:endParaRPr lang="en-US" sz="5400" dirty="0"/>
          </a:p>
        </p:txBody>
      </p:sp>
      <p:pic>
        <p:nvPicPr>
          <p:cNvPr id="24580" name="Picture 3" descr="jetstream.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124200"/>
            <a:ext cx="5334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algn="ctr" fontAlgn="auto">
              <a:spcAft>
                <a:spcPts val="0"/>
              </a:spcAft>
              <a:buFont typeface="Wingdings 3"/>
              <a:buNone/>
              <a:defRPr/>
            </a:pPr>
            <a:r>
              <a:rPr lang="en-US" dirty="0" smtClean="0"/>
              <a:t>•  </a:t>
            </a:r>
            <a:r>
              <a:rPr lang="en-US" sz="3600" i="1" dirty="0" smtClean="0">
                <a:solidFill>
                  <a:schemeClr val="accent2">
                    <a:lumMod val="75000"/>
                  </a:schemeClr>
                </a:solidFill>
              </a:rPr>
              <a:t>moving air</a:t>
            </a:r>
            <a:endParaRPr lang="en-US" i="1" dirty="0" smtClean="0">
              <a:solidFill>
                <a:schemeClr val="accent2">
                  <a:lumMod val="75000"/>
                </a:schemeClr>
              </a:solidFill>
            </a:endParaRPr>
          </a:p>
          <a:p>
            <a:pPr marL="365760" indent="-256032" algn="ctr" fontAlgn="auto">
              <a:spcAft>
                <a:spcPts val="0"/>
              </a:spcAft>
              <a:buFont typeface="Wingdings 3"/>
              <a:buNone/>
              <a:defRPr/>
            </a:pPr>
            <a:r>
              <a:rPr lang="en-US" sz="3600" i="1" dirty="0" smtClean="0">
                <a:solidFill>
                  <a:schemeClr val="accent2">
                    <a:lumMod val="75000"/>
                  </a:schemeClr>
                </a:solidFill>
              </a:rPr>
              <a:t>•  horizontal movement of air from an area of high pressure to an area of low pressure</a:t>
            </a:r>
          </a:p>
          <a:p>
            <a:pPr marL="365760" indent="-256032" algn="ctr" fontAlgn="auto">
              <a:spcAft>
                <a:spcPts val="0"/>
              </a:spcAft>
              <a:buFont typeface="Wingdings 3"/>
              <a:buNone/>
              <a:defRPr/>
            </a:pPr>
            <a:r>
              <a:rPr lang="en-US" sz="3600" i="1" dirty="0" smtClean="0">
                <a:solidFill>
                  <a:schemeClr val="accent2">
                    <a:lumMod val="75000"/>
                  </a:schemeClr>
                </a:solidFill>
              </a:rPr>
              <a:t>                   •winds can be </a:t>
            </a:r>
          </a:p>
          <a:p>
            <a:pPr marL="365760" indent="-256032" algn="ctr" fontAlgn="auto">
              <a:spcAft>
                <a:spcPts val="0"/>
              </a:spcAft>
              <a:buFont typeface="Wingdings 3"/>
              <a:buNone/>
              <a:defRPr/>
            </a:pPr>
            <a:r>
              <a:rPr lang="en-US" sz="3600" i="1" dirty="0" smtClean="0">
                <a:solidFill>
                  <a:schemeClr val="accent2">
                    <a:lumMod val="75000"/>
                  </a:schemeClr>
                </a:solidFill>
              </a:rPr>
              <a:t>                              local or global</a:t>
            </a:r>
          </a:p>
          <a:p>
            <a:pPr marL="365760" indent="-256032" algn="ctr" fontAlgn="auto">
              <a:spcAft>
                <a:spcPts val="0"/>
              </a:spcAft>
              <a:buFont typeface="Wingdings 3"/>
              <a:buNone/>
              <a:defRPr/>
            </a:pPr>
            <a:endParaRPr lang="en-US" sz="3600" i="1" dirty="0" smtClean="0">
              <a:solidFill>
                <a:schemeClr val="accent2">
                  <a:lumMod val="75000"/>
                </a:schemeClr>
              </a:solidFill>
            </a:endParaRPr>
          </a:p>
          <a:p>
            <a:pPr marL="365760" indent="-256032" algn="ctr" fontAlgn="auto">
              <a:spcAft>
                <a:spcPts val="0"/>
              </a:spcAft>
              <a:buFont typeface="Wingdings 3"/>
              <a:buNone/>
              <a:defRPr/>
            </a:pPr>
            <a:endParaRPr lang="en-US" dirty="0"/>
          </a:p>
        </p:txBody>
      </p:sp>
      <p:sp>
        <p:nvSpPr>
          <p:cNvPr id="2" name="Title 1"/>
          <p:cNvSpPr>
            <a:spLocks noGrp="1"/>
          </p:cNvSpPr>
          <p:nvPr>
            <p:ph type="title"/>
          </p:nvPr>
        </p:nvSpPr>
        <p:spPr/>
        <p:txBody>
          <a:bodyPr/>
          <a:lstStyle/>
          <a:p>
            <a:pPr fontAlgn="auto">
              <a:spcAft>
                <a:spcPts val="0"/>
              </a:spcAft>
              <a:defRPr/>
            </a:pPr>
            <a:r>
              <a:rPr lang="en-US" sz="6000" spc="300" dirty="0" smtClean="0"/>
              <a:t>What is wind?</a:t>
            </a:r>
            <a:endParaRPr lang="en-US" sz="6000" spc="300" dirty="0"/>
          </a:p>
        </p:txBody>
      </p:sp>
      <p:pic>
        <p:nvPicPr>
          <p:cNvPr id="10244" name="Picture 4" descr="wind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962400"/>
            <a:ext cx="233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1371600"/>
            <a:ext cx="8229600" cy="4754563"/>
          </a:xfrm>
        </p:spPr>
        <p:txBody>
          <a:bodyPr/>
          <a:lstStyle/>
          <a:p>
            <a:r>
              <a:rPr lang="en-US" altLang="en-US" smtClean="0"/>
              <a:t>Shift  north &amp; south along wavy paths</a:t>
            </a:r>
          </a:p>
          <a:p>
            <a:r>
              <a:rPr lang="en-US" altLang="en-US" smtClean="0"/>
              <a:t>caused by high-altitude air pressure differences at different latitudes</a:t>
            </a:r>
          </a:p>
          <a:p>
            <a:r>
              <a:rPr lang="en-US" altLang="en-US" smtClean="0"/>
              <a:t>Reason major weather systems move west to east</a:t>
            </a:r>
          </a:p>
        </p:txBody>
      </p:sp>
      <p:sp>
        <p:nvSpPr>
          <p:cNvPr id="2" name="Title 1"/>
          <p:cNvSpPr>
            <a:spLocks noGrp="1"/>
          </p:cNvSpPr>
          <p:nvPr>
            <p:ph type="title"/>
          </p:nvPr>
        </p:nvSpPr>
        <p:spPr/>
        <p:txBody>
          <a:bodyPr/>
          <a:lstStyle/>
          <a:p>
            <a:pPr fontAlgn="auto">
              <a:spcAft>
                <a:spcPts val="0"/>
              </a:spcAft>
              <a:defRPr/>
            </a:pPr>
            <a:r>
              <a:rPr lang="en-US" sz="5400" dirty="0" smtClean="0"/>
              <a:t>Jet Streams</a:t>
            </a:r>
            <a:endParaRPr lang="en-US" sz="5400" dirty="0"/>
          </a:p>
        </p:txBody>
      </p:sp>
      <p:pic>
        <p:nvPicPr>
          <p:cNvPr id="25604" name="Picture 3" descr="JetStrea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352800"/>
            <a:ext cx="5943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r>
              <a:rPr lang="en-US" altLang="en-US" smtClean="0">
                <a:hlinkClick r:id="rId2"/>
              </a:rPr>
              <a:t>http://youtu.be/CgMWwx7Cll4</a:t>
            </a:r>
            <a:endParaRPr lang="en-US" altLang="en-US" smtClean="0"/>
          </a:p>
          <a:p>
            <a:endParaRPr lang="en-US" altLang="en-US" smtClean="0"/>
          </a:p>
          <a:p>
            <a:endParaRPr lang="en-US" altLang="en-US" smtClean="0"/>
          </a:p>
          <a:p>
            <a:endParaRPr lang="en-US" altLang="en-US" smtClean="0"/>
          </a:p>
        </p:txBody>
      </p:sp>
      <p:sp>
        <p:nvSpPr>
          <p:cNvPr id="2" name="Title 1"/>
          <p:cNvSpPr>
            <a:spLocks noGrp="1"/>
          </p:cNvSpPr>
          <p:nvPr>
            <p:ph type="title"/>
          </p:nvPr>
        </p:nvSpPr>
        <p:spPr/>
        <p:txBody>
          <a:bodyPr/>
          <a:lstStyle/>
          <a:p>
            <a:pPr fontAlgn="auto">
              <a:spcAft>
                <a:spcPts val="0"/>
              </a:spcAft>
              <a:defRPr/>
            </a:pPr>
            <a:r>
              <a:rPr lang="en-US" dirty="0" smtClean="0"/>
              <a:t>Jet Stream video clip:</a:t>
            </a:r>
            <a:endParaRPr lang="en-US" dirty="0"/>
          </a:p>
        </p:txBody>
      </p:sp>
      <p:pic>
        <p:nvPicPr>
          <p:cNvPr id="26628" name="Picture 3" descr="acoriolis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743200"/>
            <a:ext cx="42672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001000" cy="3949700"/>
          </a:xfrm>
        </p:spPr>
        <p:txBody>
          <a:bodyPr/>
          <a:lstStyle/>
          <a:p>
            <a:pPr algn="ctr"/>
            <a:r>
              <a:rPr lang="en-US" dirty="0" smtClean="0">
                <a:hlinkClick r:id="rId2"/>
              </a:rPr>
              <a:t>NASA Perpetual Oceans </a:t>
            </a:r>
            <a:endParaRPr lang="en-US" dirty="0"/>
          </a:p>
        </p:txBody>
      </p:sp>
      <p:sp>
        <p:nvSpPr>
          <p:cNvPr id="3" name="Title 2"/>
          <p:cNvSpPr>
            <a:spLocks noGrp="1"/>
          </p:cNvSpPr>
          <p:nvPr>
            <p:ph type="title"/>
          </p:nvPr>
        </p:nvSpPr>
        <p:spPr/>
        <p:txBody>
          <a:bodyPr>
            <a:normAutofit fontScale="90000"/>
          </a:bodyPr>
          <a:lstStyle/>
          <a:p>
            <a:pPr algn="ctr"/>
            <a:r>
              <a:rPr lang="en-US" dirty="0" smtClean="0"/>
              <a:t>Ocean Currents are also affected by the </a:t>
            </a:r>
            <a:r>
              <a:rPr lang="en-US" dirty="0" err="1" smtClean="0"/>
              <a:t>Coriolis</a:t>
            </a:r>
            <a:r>
              <a:rPr lang="en-US" dirty="0" smtClean="0"/>
              <a:t> Force</a:t>
            </a:r>
            <a:endParaRPr lang="en-US" dirty="0"/>
          </a:p>
        </p:txBody>
      </p:sp>
      <p:pic>
        <p:nvPicPr>
          <p:cNvPr id="5" name="Picture 4" descr="oceancirculation.jpg"/>
          <p:cNvPicPr>
            <a:picLocks noChangeAspect="1"/>
          </p:cNvPicPr>
          <p:nvPr/>
        </p:nvPicPr>
        <p:blipFill>
          <a:blip r:embed="rId3" cstate="print"/>
          <a:stretch>
            <a:fillRect/>
          </a:stretch>
        </p:blipFill>
        <p:spPr>
          <a:xfrm>
            <a:off x="1066800" y="2590800"/>
            <a:ext cx="7162800" cy="3464370"/>
          </a:xfrm>
          <a:prstGeom prst="rect">
            <a:avLst/>
          </a:prstGeom>
        </p:spPr>
      </p:pic>
      <p:sp>
        <p:nvSpPr>
          <p:cNvPr id="6" name="TextBox 5"/>
          <p:cNvSpPr txBox="1"/>
          <p:nvPr/>
        </p:nvSpPr>
        <p:spPr>
          <a:xfrm>
            <a:off x="2819400" y="1371600"/>
            <a:ext cx="4004231" cy="523220"/>
          </a:xfrm>
          <a:prstGeom prst="rect">
            <a:avLst/>
          </a:prstGeom>
          <a:noFill/>
        </p:spPr>
        <p:txBody>
          <a:bodyPr wrap="square" rtlCol="0">
            <a:spAutoFit/>
          </a:bodyPr>
          <a:lstStyle/>
          <a:p>
            <a:r>
              <a:rPr lang="en-US" sz="2800" dirty="0" smtClean="0">
                <a:hlinkClick r:id="rId4"/>
              </a:rPr>
              <a:t>NASA Dynamic Planet</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219200" y="4876800"/>
            <a:ext cx="7467600" cy="1295400"/>
          </a:xfrm>
        </p:spPr>
        <p:txBody>
          <a:bodyPr>
            <a:normAutofit fontScale="90000"/>
          </a:bodyPr>
          <a:lstStyle/>
          <a:p>
            <a:pPr fontAlgn="auto">
              <a:spcAft>
                <a:spcPts val="0"/>
              </a:spcAft>
              <a:defRPr/>
            </a:pPr>
            <a:r>
              <a:rPr lang="en-US" i="1" dirty="0" smtClean="0"/>
              <a:t>Areas of high pressure push towards areas of low pressure.</a:t>
            </a:r>
            <a:endParaRPr lang="en-US" i="1" dirty="0"/>
          </a:p>
        </p:txBody>
      </p:sp>
      <p:pic>
        <p:nvPicPr>
          <p:cNvPr id="11267" name="Picture 2" descr="air pressure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685800"/>
            <a:ext cx="627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981200" y="2286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ltLang="en-US" sz="2400"/>
              <a:t>                       Remember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t>Do you remember how temperature affects air pressure?</a:t>
            </a:r>
            <a:endParaRPr lang="en-US" sz="3600" dirty="0"/>
          </a:p>
        </p:txBody>
      </p:sp>
      <p:pic>
        <p:nvPicPr>
          <p:cNvPr id="12291" name="Picture 2" descr="C:\Users\Kendrew\AppData\Local\Microsoft\Windows\Temporary Internet Files\Content.IE5\CLXK2G5W\MC90014986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rot="20468618">
            <a:off x="1089025" y="2732088"/>
            <a:ext cx="1320800" cy="2713037"/>
          </a:xfrm>
        </p:spPr>
      </p:pic>
      <p:pic>
        <p:nvPicPr>
          <p:cNvPr id="12292" name="Picture 5" descr="Geostrophic_Wind_fig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752600"/>
            <a:ext cx="44862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fontAlgn="auto">
              <a:spcAft>
                <a:spcPts val="0"/>
              </a:spcAft>
              <a:defRPr/>
            </a:pPr>
            <a:r>
              <a:rPr lang="en-US" dirty="0" smtClean="0"/>
              <a:t>        Temperature affects pressure</a:t>
            </a:r>
            <a:endParaRPr lang="en-US" dirty="0"/>
          </a:p>
        </p:txBody>
      </p:sp>
      <p:sp>
        <p:nvSpPr>
          <p:cNvPr id="3" name="Content Placeholder 2"/>
          <p:cNvSpPr>
            <a:spLocks noGrp="1"/>
          </p:cNvSpPr>
          <p:nvPr>
            <p:ph idx="1"/>
          </p:nvPr>
        </p:nvSpPr>
        <p:spPr>
          <a:xfrm>
            <a:off x="1600200" y="1219200"/>
            <a:ext cx="7543800" cy="4572000"/>
          </a:xfrm>
        </p:spPr>
        <p:txBody>
          <a:bodyPr/>
          <a:lstStyle/>
          <a:p>
            <a:r>
              <a:rPr lang="en-US" altLang="en-US" i="1" smtClean="0">
                <a:solidFill>
                  <a:srgbClr val="FF0000"/>
                </a:solidFill>
              </a:rPr>
              <a:t>Heat causes molecules to move faster.</a:t>
            </a:r>
          </a:p>
          <a:p>
            <a:r>
              <a:rPr lang="en-US" altLang="en-US" i="1" smtClean="0">
                <a:solidFill>
                  <a:srgbClr val="FF0000"/>
                </a:solidFill>
              </a:rPr>
              <a:t>Moving faster increases the amount of collisions between individual molecules and the relative force of those collisions.</a:t>
            </a:r>
          </a:p>
          <a:p>
            <a:r>
              <a:rPr lang="en-US" altLang="en-US" i="1" smtClean="0">
                <a:solidFill>
                  <a:srgbClr val="FF0000"/>
                </a:solidFill>
              </a:rPr>
              <a:t>More force results in more pressure.</a:t>
            </a:r>
          </a:p>
          <a:p>
            <a:r>
              <a:rPr lang="en-US" altLang="en-US" i="1" smtClean="0">
                <a:solidFill>
                  <a:srgbClr val="FF0000"/>
                </a:solidFill>
              </a:rPr>
              <a:t>Faster moving molecules exert greater pressure on a rigid container. </a:t>
            </a:r>
            <a:r>
              <a:rPr lang="en-US" altLang="en-US" b="1" i="1" smtClean="0">
                <a:solidFill>
                  <a:srgbClr val="FF0000"/>
                </a:solidFill>
              </a:rPr>
              <a:t>If there is no container, then faster molecules will move apart.</a:t>
            </a:r>
          </a:p>
          <a:p>
            <a:pPr>
              <a:buFont typeface="Wingdings 3" pitchFamily="18" charset="2"/>
              <a:buNone/>
            </a:pPr>
            <a:endParaRPr lang="en-US" altLang="en-US" smtClean="0"/>
          </a:p>
        </p:txBody>
      </p:sp>
      <p:pic>
        <p:nvPicPr>
          <p:cNvPr id="13316" name="Picture 2" descr="C:\Users\Kendrew\AppData\Local\Microsoft\Windows\Temporary Internet Files\Content.IE5\CLXK2G5W\MC900149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3579">
            <a:off x="242888" y="1684338"/>
            <a:ext cx="121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air 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5029200"/>
            <a:ext cx="548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Lef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fontAlgn="auto">
              <a:spcAft>
                <a:spcPts val="0"/>
              </a:spcAft>
              <a:defRPr/>
            </a:pPr>
            <a:r>
              <a:rPr lang="en-US" dirty="0" smtClean="0"/>
              <a:t>        Temperature affects pressure</a:t>
            </a:r>
            <a:endParaRPr lang="en-US" dirty="0"/>
          </a:p>
        </p:txBody>
      </p:sp>
      <p:sp>
        <p:nvSpPr>
          <p:cNvPr id="3" name="Content Placeholder 2"/>
          <p:cNvSpPr>
            <a:spLocks noGrp="1"/>
          </p:cNvSpPr>
          <p:nvPr>
            <p:ph idx="1"/>
          </p:nvPr>
        </p:nvSpPr>
        <p:spPr>
          <a:xfrm>
            <a:off x="1600200" y="1219200"/>
            <a:ext cx="7086600" cy="4572000"/>
          </a:xfrm>
        </p:spPr>
        <p:txBody>
          <a:bodyPr>
            <a:normAutofit/>
          </a:bodyPr>
          <a:lstStyle/>
          <a:p>
            <a:pPr marL="365760" indent="-256032" fontAlgn="auto">
              <a:spcAft>
                <a:spcPts val="0"/>
              </a:spcAft>
              <a:buFont typeface="Wingdings 3"/>
              <a:buNone/>
              <a:defRPr/>
            </a:pPr>
            <a:r>
              <a:rPr lang="en-US" sz="2400" b="1" i="1" dirty="0" smtClean="0">
                <a:solidFill>
                  <a:srgbClr val="FF0000"/>
                </a:solidFill>
              </a:rPr>
              <a:t>Faster  air molecules move apart (expand) and become less dense  (more buoyant)</a:t>
            </a:r>
          </a:p>
          <a:p>
            <a:pPr marL="365760" indent="-256032" fontAlgn="auto">
              <a:spcAft>
                <a:spcPts val="0"/>
              </a:spcAft>
              <a:buFont typeface="Wingdings 3"/>
              <a:buNone/>
              <a:defRPr/>
            </a:pPr>
            <a:r>
              <a:rPr lang="en-US" sz="2400" b="1" i="1" dirty="0" smtClean="0">
                <a:solidFill>
                  <a:srgbClr val="FF0000"/>
                </a:solidFill>
              </a:rPr>
              <a:t>A less dense, warmer air mass has lower air pressure</a:t>
            </a:r>
          </a:p>
          <a:p>
            <a:pPr marL="365760" indent="-256032" fontAlgn="auto">
              <a:spcAft>
                <a:spcPts val="0"/>
              </a:spcAft>
              <a:buFont typeface="Wingdings 3"/>
              <a:buNone/>
              <a:defRPr/>
            </a:pPr>
            <a:r>
              <a:rPr lang="en-US" sz="2400" b="1" i="1" dirty="0" smtClean="0">
                <a:solidFill>
                  <a:srgbClr val="FF0000"/>
                </a:solidFill>
              </a:rPr>
              <a:t>A less dense, warmer air mass will rise  when buoyed up by a denser air mass</a:t>
            </a:r>
          </a:p>
          <a:p>
            <a:pPr marL="365760" indent="-256032" fontAlgn="auto">
              <a:spcAft>
                <a:spcPts val="0"/>
              </a:spcAft>
              <a:buFont typeface="Wingdings 3"/>
              <a:buNone/>
              <a:defRPr/>
            </a:pPr>
            <a:r>
              <a:rPr lang="en-US" sz="2400" b="1" i="1" dirty="0" smtClean="0">
                <a:solidFill>
                  <a:srgbClr val="0070C0"/>
                </a:solidFill>
              </a:rPr>
              <a:t>A cooler air mass is more dense</a:t>
            </a:r>
          </a:p>
          <a:p>
            <a:pPr marL="365760" indent="-256032" fontAlgn="auto">
              <a:spcAft>
                <a:spcPts val="0"/>
              </a:spcAft>
              <a:buFont typeface="Wingdings 3"/>
              <a:buNone/>
              <a:defRPr/>
            </a:pPr>
            <a:r>
              <a:rPr lang="en-US" sz="2400" b="1" i="1" dirty="0" smtClean="0">
                <a:solidFill>
                  <a:srgbClr val="0070C0"/>
                </a:solidFill>
              </a:rPr>
              <a:t>A cooler air mass will sink</a:t>
            </a:r>
          </a:p>
          <a:p>
            <a:pPr marL="365760" indent="-256032" fontAlgn="auto">
              <a:spcAft>
                <a:spcPts val="0"/>
              </a:spcAft>
              <a:buFont typeface="Wingdings 3"/>
              <a:buNone/>
              <a:defRPr/>
            </a:pPr>
            <a:r>
              <a:rPr lang="en-US" sz="2800" b="1" i="1" dirty="0" smtClean="0">
                <a:solidFill>
                  <a:schemeClr val="accent3">
                    <a:lumMod val="75000"/>
                  </a:schemeClr>
                </a:solidFill>
              </a:rPr>
              <a:t>What is this process</a:t>
            </a:r>
          </a:p>
          <a:p>
            <a:pPr marL="365760" indent="-256032" fontAlgn="auto">
              <a:spcAft>
                <a:spcPts val="0"/>
              </a:spcAft>
              <a:buFont typeface="Wingdings 3"/>
              <a:buNone/>
              <a:defRPr/>
            </a:pPr>
            <a:r>
              <a:rPr lang="en-US" sz="2800" b="1" i="1" dirty="0" smtClean="0">
                <a:solidFill>
                  <a:schemeClr val="accent3">
                    <a:lumMod val="75000"/>
                  </a:schemeClr>
                </a:solidFill>
              </a:rPr>
              <a:t>called?</a:t>
            </a:r>
          </a:p>
        </p:txBody>
      </p:sp>
      <p:pic>
        <p:nvPicPr>
          <p:cNvPr id="14340" name="Picture 2" descr="C:\Users\Kendrew\AppData\Local\Microsoft\Windows\Temporary Internet Files\Content.IE5\CLXK2G5W\MC900149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3579">
            <a:off x="242888" y="312738"/>
            <a:ext cx="121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C:\Program Files\Microsoft Office\MEDIA\CAGCAT10\j029770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962400"/>
            <a:ext cx="23082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4)">
                                      <p:cBhvr>
                                        <p:cTn id="36" dur="2000"/>
                                        <p:tgtEl>
                                          <p:spTgt spid="3">
                                            <p:txEl>
                                              <p:pRg st="5" end="5"/>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heel(4)">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r>
              <a:rPr lang="en-US" altLang="en-US" dirty="0" smtClean="0"/>
              <a:t>Convection currents form in the atmosphere because of the unequal heating of Earth’s surface by the sun.</a:t>
            </a:r>
          </a:p>
          <a:p>
            <a:r>
              <a:rPr lang="en-US" altLang="en-US" dirty="0" smtClean="0"/>
              <a:t>When fluids of different densities come in contact, the denser fluid</a:t>
            </a:r>
          </a:p>
          <a:p>
            <a:pPr>
              <a:buFont typeface="Wingdings 3" pitchFamily="18" charset="2"/>
              <a:buNone/>
            </a:pPr>
            <a:r>
              <a:rPr lang="en-US" altLang="en-US" dirty="0" smtClean="0"/>
              <a:t>   sinks beneath the less</a:t>
            </a:r>
          </a:p>
          <a:p>
            <a:pPr>
              <a:buFont typeface="Wingdings 3" pitchFamily="18" charset="2"/>
              <a:buNone/>
            </a:pPr>
            <a:r>
              <a:rPr lang="en-US" altLang="en-US" dirty="0" smtClean="0"/>
              <a:t>   dense fluid and the less </a:t>
            </a:r>
          </a:p>
          <a:p>
            <a:pPr>
              <a:buFont typeface="Wingdings 3" pitchFamily="18" charset="2"/>
              <a:buNone/>
            </a:pPr>
            <a:r>
              <a:rPr lang="en-US" altLang="en-US" dirty="0" smtClean="0"/>
              <a:t>   dense fluid rises, cools, </a:t>
            </a:r>
          </a:p>
          <a:p>
            <a:pPr>
              <a:buFont typeface="Wingdings 3" pitchFamily="18" charset="2"/>
              <a:buNone/>
            </a:pPr>
            <a:r>
              <a:rPr lang="en-US" altLang="en-US" dirty="0" smtClean="0"/>
              <a:t>   increases in density and</a:t>
            </a:r>
          </a:p>
          <a:p>
            <a:pPr>
              <a:buFont typeface="Wingdings 3" pitchFamily="18" charset="2"/>
              <a:buNone/>
            </a:pPr>
            <a:r>
              <a:rPr lang="en-US" altLang="en-US" dirty="0" smtClean="0"/>
              <a:t>   sinks…..round &amp; round</a:t>
            </a:r>
          </a:p>
        </p:txBody>
      </p:sp>
      <p:sp>
        <p:nvSpPr>
          <p:cNvPr id="3" name="Title 2"/>
          <p:cNvSpPr>
            <a:spLocks noGrp="1"/>
          </p:cNvSpPr>
          <p:nvPr>
            <p:ph type="title"/>
          </p:nvPr>
        </p:nvSpPr>
        <p:spPr/>
        <p:txBody>
          <a:bodyPr/>
          <a:lstStyle/>
          <a:p>
            <a:pPr fontAlgn="auto">
              <a:spcAft>
                <a:spcPts val="0"/>
              </a:spcAft>
              <a:defRPr/>
            </a:pPr>
            <a:r>
              <a:rPr lang="en-US" sz="6000" spc="300" dirty="0" smtClean="0"/>
              <a:t>CONVECTION!</a:t>
            </a:r>
            <a:endParaRPr lang="en-US" sz="6000" spc="300" dirty="0"/>
          </a:p>
        </p:txBody>
      </p:sp>
      <p:pic>
        <p:nvPicPr>
          <p:cNvPr id="15364" name="Picture 3" descr="convec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429000"/>
            <a:ext cx="28575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r>
              <a:rPr lang="en-US" altLang="en-US" smtClean="0"/>
              <a:t>Differences in air pressure cause wind</a:t>
            </a:r>
          </a:p>
          <a:p>
            <a:r>
              <a:rPr lang="en-US" altLang="en-US" smtClean="0"/>
              <a:t>Differences in air pressure are caused by the uneven heating of Earth’s surface because incoming solar radiation concentrates at the equator and not so much at the poles</a:t>
            </a:r>
          </a:p>
          <a:p>
            <a:pPr>
              <a:buFont typeface="Wingdings 3" pitchFamily="18" charset="2"/>
              <a:buNone/>
            </a:pPr>
            <a:r>
              <a:rPr lang="en-US" altLang="en-US" smtClean="0"/>
              <a:t>                   </a:t>
            </a:r>
          </a:p>
          <a:p>
            <a:endParaRPr lang="en-US" altLang="en-US" smtClean="0"/>
          </a:p>
        </p:txBody>
      </p:sp>
      <p:sp>
        <p:nvSpPr>
          <p:cNvPr id="2" name="Title 1"/>
          <p:cNvSpPr>
            <a:spLocks noGrp="1"/>
          </p:cNvSpPr>
          <p:nvPr>
            <p:ph type="title"/>
          </p:nvPr>
        </p:nvSpPr>
        <p:spPr/>
        <p:txBody>
          <a:bodyPr/>
          <a:lstStyle/>
          <a:p>
            <a:pPr fontAlgn="auto">
              <a:spcAft>
                <a:spcPts val="0"/>
              </a:spcAft>
              <a:defRPr/>
            </a:pPr>
            <a:r>
              <a:rPr lang="en-US" sz="5400" spc="300" dirty="0" smtClean="0"/>
              <a:t>What causes wind?</a:t>
            </a:r>
            <a:endParaRPr lang="en-US" sz="5400" spc="300" dirty="0"/>
          </a:p>
        </p:txBody>
      </p:sp>
      <p:pic>
        <p:nvPicPr>
          <p:cNvPr id="16388" name="Picture 3" descr="convection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886200"/>
            <a:ext cx="59436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64100"/>
          </a:xfrm>
        </p:spPr>
        <p:txBody>
          <a:bodyPr>
            <a:normAutofit fontScale="77500" lnSpcReduction="2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Air pressure differences cause air to move (wind to blow) from areas of high pressure to areas of low pressure</a:t>
            </a:r>
          </a:p>
          <a:p>
            <a:pPr marL="365760" indent="-256032" fontAlgn="auto">
              <a:spcAft>
                <a:spcPts val="0"/>
              </a:spcAft>
              <a:buFont typeface="Wingdings 3"/>
              <a:buChar char=""/>
              <a:defRPr/>
            </a:pPr>
            <a:r>
              <a:rPr lang="en-US" dirty="0" smtClean="0">
                <a:solidFill>
                  <a:srgbClr val="FF0000"/>
                </a:solidFill>
              </a:rPr>
              <a:t>Humidity affects air pressure, too. Humid air is less dense than dry air.  (counterintuitive, but true!)</a:t>
            </a:r>
          </a:p>
          <a:p>
            <a:pPr marL="365760" indent="-256032" fontAlgn="auto">
              <a:spcAft>
                <a:spcPts val="0"/>
              </a:spcAft>
              <a:buFont typeface="Wingdings 3"/>
              <a:buChar char=""/>
              <a:defRPr/>
            </a:pPr>
            <a:r>
              <a:rPr lang="en-US" dirty="0" smtClean="0"/>
              <a:t>Winds blow at different altitudes and </a:t>
            </a:r>
          </a:p>
          <a:p>
            <a:pPr marL="365760" indent="-256032" fontAlgn="auto">
              <a:spcAft>
                <a:spcPts val="0"/>
              </a:spcAft>
              <a:buNone/>
              <a:defRPr/>
            </a:pPr>
            <a:r>
              <a:rPr lang="en-US" dirty="0" smtClean="0"/>
              <a:t>    latitudes</a:t>
            </a:r>
          </a:p>
          <a:p>
            <a:pPr marL="365760" indent="-256032" fontAlgn="auto">
              <a:spcAft>
                <a:spcPts val="0"/>
              </a:spcAft>
              <a:buFont typeface="Wingdings 3"/>
              <a:buChar char=""/>
              <a:defRPr/>
            </a:pPr>
            <a:r>
              <a:rPr lang="en-US" dirty="0" smtClean="0"/>
              <a:t>Some winds are local</a:t>
            </a:r>
          </a:p>
          <a:p>
            <a:pPr marL="365760" indent="-256032" fontAlgn="auto">
              <a:spcAft>
                <a:spcPts val="0"/>
              </a:spcAft>
              <a:buFont typeface="Wingdings 3"/>
              <a:buChar char=""/>
              <a:defRPr/>
            </a:pPr>
            <a:r>
              <a:rPr lang="en-US" dirty="0" smtClean="0"/>
              <a:t>Some winds are global</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algn="ctr" fontAlgn="auto">
              <a:spcAft>
                <a:spcPts val="0"/>
              </a:spcAft>
              <a:buFont typeface="Wingdings 3"/>
              <a:buNone/>
              <a:defRPr/>
            </a:pPr>
            <a:r>
              <a:rPr lang="en-US" dirty="0" smtClean="0"/>
              <a:t>Watch this:</a:t>
            </a:r>
          </a:p>
          <a:p>
            <a:pPr marL="365760" indent="-256032" algn="ctr" fontAlgn="auto">
              <a:spcAft>
                <a:spcPts val="0"/>
              </a:spcAft>
              <a:buFont typeface="Wingdings 3"/>
              <a:buNone/>
              <a:defRPr/>
            </a:pPr>
            <a:r>
              <a:rPr lang="en-US" sz="3500" dirty="0" smtClean="0">
                <a:solidFill>
                  <a:schemeClr val="tx2">
                    <a:lumMod val="60000"/>
                    <a:lumOff val="40000"/>
                  </a:schemeClr>
                </a:solidFill>
              </a:rPr>
              <a:t>Bill Nye Wind video clip:</a:t>
            </a:r>
          </a:p>
          <a:p>
            <a:pPr marL="365760" indent="-256032" algn="ctr" fontAlgn="auto">
              <a:spcAft>
                <a:spcPts val="0"/>
              </a:spcAft>
              <a:buFont typeface="Wingdings 3"/>
              <a:buNone/>
              <a:defRPr/>
            </a:pPr>
            <a:r>
              <a:rPr lang="en-US" dirty="0" smtClean="0">
                <a:hlinkClick r:id="rId2"/>
              </a:rPr>
              <a:t>http://youtu.be/uBqohRu2RRk</a:t>
            </a:r>
            <a:endParaRPr lang="en-US" dirty="0" smtClean="0"/>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sz="4800" spc="300" dirty="0" smtClean="0"/>
              <a:t>What causes wind?</a:t>
            </a:r>
            <a:endParaRPr lang="en-US" sz="4800" spc="300" dirty="0"/>
          </a:p>
        </p:txBody>
      </p:sp>
      <p:pic>
        <p:nvPicPr>
          <p:cNvPr id="17412" name="Picture 4" descr="convection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667000"/>
            <a:ext cx="2590800" cy="222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382</TotalTime>
  <Words>740</Words>
  <Application>Microsoft Office PowerPoint</Application>
  <PresentationFormat>On-screen Show (4:3)</PresentationFormat>
  <Paragraphs>100</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Lucida Sans Unicode</vt:lpstr>
      <vt:lpstr>Verdana</vt:lpstr>
      <vt:lpstr>Wingdings 2</vt:lpstr>
      <vt:lpstr>Wingdings 3</vt:lpstr>
      <vt:lpstr>Concourse</vt:lpstr>
      <vt:lpstr>  WIND</vt:lpstr>
      <vt:lpstr>What is wind?</vt:lpstr>
      <vt:lpstr>Areas of high pressure push towards areas of low pressure.</vt:lpstr>
      <vt:lpstr>Do you remember how temperature affects air pressure?</vt:lpstr>
      <vt:lpstr>        Temperature affects pressure</vt:lpstr>
      <vt:lpstr>        Temperature affects pressure</vt:lpstr>
      <vt:lpstr>CONVECTION!</vt:lpstr>
      <vt:lpstr>What causes wind?</vt:lpstr>
      <vt:lpstr>What causes wind?</vt:lpstr>
      <vt:lpstr>Measuring Wind</vt:lpstr>
      <vt:lpstr>Wind direction</vt:lpstr>
      <vt:lpstr>Wind-Chill Factor</vt:lpstr>
      <vt:lpstr>PowerPoint Presentation</vt:lpstr>
      <vt:lpstr>Coriolis Effect</vt:lpstr>
      <vt:lpstr>Coriolis Effect video clips:</vt:lpstr>
      <vt:lpstr>Global Winds </vt:lpstr>
      <vt:lpstr>Local Winds</vt:lpstr>
      <vt:lpstr>Sea and Land Breezes</vt:lpstr>
      <vt:lpstr>Jet Streams</vt:lpstr>
      <vt:lpstr>Jet Streams</vt:lpstr>
      <vt:lpstr>Jet Stream video clip:</vt:lpstr>
      <vt:lpstr>Ocean Currents are also affected by the Coriolis Force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dc:title>
  <dc:creator>Kendrew</dc:creator>
  <cp:lastModifiedBy>TRAUB, ANTHONY</cp:lastModifiedBy>
  <cp:revision>54</cp:revision>
  <dcterms:created xsi:type="dcterms:W3CDTF">2011-10-22T22:37:01Z</dcterms:created>
  <dcterms:modified xsi:type="dcterms:W3CDTF">2017-04-25T13:57:19Z</dcterms:modified>
</cp:coreProperties>
</file>