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21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71" r:id="rId10"/>
    <p:sldId id="272" r:id="rId11"/>
    <p:sldId id="273" r:id="rId12"/>
    <p:sldId id="274" r:id="rId13"/>
    <p:sldId id="275" r:id="rId14"/>
    <p:sldId id="265" r:id="rId15"/>
    <p:sldId id="266" r:id="rId16"/>
    <p:sldId id="267" r:id="rId17"/>
    <p:sldId id="268" r:id="rId18"/>
    <p:sldId id="269" r:id="rId19"/>
    <p:sldId id="270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91" d="100"/>
          <a:sy n="91" d="100"/>
        </p:scale>
        <p:origin x="12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47D600A-7070-4103-A8EB-714CAA1655DC}" type="doc">
      <dgm:prSet loTypeId="urn:microsoft.com/office/officeart/2005/8/layout/pyramid3" loCatId="pyramid" qsTypeId="urn:microsoft.com/office/officeart/2005/8/quickstyle/simple1" qsCatId="simple" csTypeId="urn:microsoft.com/office/officeart/2005/8/colors/colorful5" csCatId="colorful" phldr="1"/>
      <dgm:spPr/>
    </dgm:pt>
    <dgm:pt modelId="{13F428A4-862D-4505-87A5-08A67D4E2268}">
      <dgm:prSet phldrT="[Text]"/>
      <dgm:spPr/>
      <dgm:t>
        <a:bodyPr/>
        <a:lstStyle/>
        <a:p>
          <a:r>
            <a:rPr lang="en-US" dirty="0" smtClean="0"/>
            <a:t>Ecosystem</a:t>
          </a:r>
          <a:endParaRPr lang="en-US" dirty="0"/>
        </a:p>
      </dgm:t>
    </dgm:pt>
    <dgm:pt modelId="{11167E1B-E747-43C1-84D4-E0F847577BD6}" type="parTrans" cxnId="{1A67338A-3192-4BDC-975B-EAAE656949FA}">
      <dgm:prSet/>
      <dgm:spPr/>
      <dgm:t>
        <a:bodyPr/>
        <a:lstStyle/>
        <a:p>
          <a:endParaRPr lang="en-US"/>
        </a:p>
      </dgm:t>
    </dgm:pt>
    <dgm:pt modelId="{2C24CDDA-473F-4720-8567-4E2C3E9F212B}" type="sibTrans" cxnId="{1A67338A-3192-4BDC-975B-EAAE656949FA}">
      <dgm:prSet/>
      <dgm:spPr/>
      <dgm:t>
        <a:bodyPr/>
        <a:lstStyle/>
        <a:p>
          <a:endParaRPr lang="en-US"/>
        </a:p>
      </dgm:t>
    </dgm:pt>
    <dgm:pt modelId="{216FFDFA-9694-474E-B8AA-6A3C1FDFB6B7}">
      <dgm:prSet phldrT="[Text]"/>
      <dgm:spPr/>
      <dgm:t>
        <a:bodyPr/>
        <a:lstStyle/>
        <a:p>
          <a:r>
            <a:rPr lang="en-US" dirty="0" smtClean="0"/>
            <a:t>Population</a:t>
          </a:r>
          <a:endParaRPr lang="en-US" dirty="0"/>
        </a:p>
      </dgm:t>
    </dgm:pt>
    <dgm:pt modelId="{67D2DF21-3163-4EE9-B0DF-3A9C0D8585B0}" type="parTrans" cxnId="{01707A31-7568-46FF-9B19-01431451A0CD}">
      <dgm:prSet/>
      <dgm:spPr/>
      <dgm:t>
        <a:bodyPr/>
        <a:lstStyle/>
        <a:p>
          <a:endParaRPr lang="en-US"/>
        </a:p>
      </dgm:t>
    </dgm:pt>
    <dgm:pt modelId="{F19E1227-9714-42E5-91F2-DDF5F89BAAB5}" type="sibTrans" cxnId="{01707A31-7568-46FF-9B19-01431451A0CD}">
      <dgm:prSet/>
      <dgm:spPr/>
      <dgm:t>
        <a:bodyPr/>
        <a:lstStyle/>
        <a:p>
          <a:endParaRPr lang="en-US"/>
        </a:p>
      </dgm:t>
    </dgm:pt>
    <dgm:pt modelId="{0076E1D8-FFFC-4D84-8114-591D5C5EACAC}">
      <dgm:prSet phldrT="[Text]"/>
      <dgm:spPr/>
      <dgm:t>
        <a:bodyPr/>
        <a:lstStyle/>
        <a:p>
          <a:r>
            <a:rPr lang="en-US" dirty="0" smtClean="0"/>
            <a:t>Organism</a:t>
          </a:r>
          <a:endParaRPr lang="en-US" dirty="0"/>
        </a:p>
      </dgm:t>
    </dgm:pt>
    <dgm:pt modelId="{D51BA6D7-A9DE-4054-8B14-C3EED9FB3670}" type="parTrans" cxnId="{5436FE9F-3709-41B2-A58E-36F653401546}">
      <dgm:prSet/>
      <dgm:spPr/>
      <dgm:t>
        <a:bodyPr/>
        <a:lstStyle/>
        <a:p>
          <a:endParaRPr lang="en-US"/>
        </a:p>
      </dgm:t>
    </dgm:pt>
    <dgm:pt modelId="{7193EE72-09B9-42DA-A375-E73A38F3FA7F}" type="sibTrans" cxnId="{5436FE9F-3709-41B2-A58E-36F653401546}">
      <dgm:prSet/>
      <dgm:spPr/>
      <dgm:t>
        <a:bodyPr/>
        <a:lstStyle/>
        <a:p>
          <a:endParaRPr lang="en-US"/>
        </a:p>
      </dgm:t>
    </dgm:pt>
    <dgm:pt modelId="{47FD7B8B-7235-42E6-B3FB-10660CA6B4DE}">
      <dgm:prSet/>
      <dgm:spPr/>
      <dgm:t>
        <a:bodyPr/>
        <a:lstStyle/>
        <a:p>
          <a:r>
            <a:rPr lang="en-US" dirty="0" smtClean="0"/>
            <a:t>Community</a:t>
          </a:r>
          <a:endParaRPr lang="en-US" dirty="0"/>
        </a:p>
      </dgm:t>
    </dgm:pt>
    <dgm:pt modelId="{913F9258-9D93-43A0-98CE-C1414AFC9D09}" type="parTrans" cxnId="{EF6E137C-14A3-49F4-A8E7-52F1968BDCA7}">
      <dgm:prSet/>
      <dgm:spPr/>
      <dgm:t>
        <a:bodyPr/>
        <a:lstStyle/>
        <a:p>
          <a:endParaRPr lang="en-US"/>
        </a:p>
      </dgm:t>
    </dgm:pt>
    <dgm:pt modelId="{414E3D58-4C98-4CDA-87E2-E2323D24BA96}" type="sibTrans" cxnId="{EF6E137C-14A3-49F4-A8E7-52F1968BDCA7}">
      <dgm:prSet/>
      <dgm:spPr/>
      <dgm:t>
        <a:bodyPr/>
        <a:lstStyle/>
        <a:p>
          <a:endParaRPr lang="en-US"/>
        </a:p>
      </dgm:t>
    </dgm:pt>
    <dgm:pt modelId="{F899F269-99C4-4F83-8451-7A2FB7C1F701}" type="pres">
      <dgm:prSet presAssocID="{047D600A-7070-4103-A8EB-714CAA1655DC}" presName="Name0" presStyleCnt="0">
        <dgm:presLayoutVars>
          <dgm:dir/>
          <dgm:animLvl val="lvl"/>
          <dgm:resizeHandles val="exact"/>
        </dgm:presLayoutVars>
      </dgm:prSet>
      <dgm:spPr/>
    </dgm:pt>
    <dgm:pt modelId="{1986B4E7-8A45-423D-BDC6-8CD66504EF5A}" type="pres">
      <dgm:prSet presAssocID="{13F428A4-862D-4505-87A5-08A67D4E2268}" presName="Name8" presStyleCnt="0"/>
      <dgm:spPr/>
    </dgm:pt>
    <dgm:pt modelId="{58AE71F7-C0EB-4504-91C8-641D4865FFE3}" type="pres">
      <dgm:prSet presAssocID="{13F428A4-862D-4505-87A5-08A67D4E2268}" presName="level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9628542-D6FB-4C32-A06F-306DF4D24732}" type="pres">
      <dgm:prSet presAssocID="{13F428A4-862D-4505-87A5-08A67D4E2268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38982A8-7D84-4933-AE1D-2C2789FD160D}" type="pres">
      <dgm:prSet presAssocID="{47FD7B8B-7235-42E6-B3FB-10660CA6B4DE}" presName="Name8" presStyleCnt="0"/>
      <dgm:spPr/>
    </dgm:pt>
    <dgm:pt modelId="{7574A685-5FA8-430D-B401-440D314ADA87}" type="pres">
      <dgm:prSet presAssocID="{47FD7B8B-7235-42E6-B3FB-10660CA6B4DE}" presName="level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A95E627-0FC8-4EB2-9BE4-31EC8ECDEC52}" type="pres">
      <dgm:prSet presAssocID="{47FD7B8B-7235-42E6-B3FB-10660CA6B4DE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48D0F8E-6C1D-4B6F-BDA2-EBCDDC0E3691}" type="pres">
      <dgm:prSet presAssocID="{216FFDFA-9694-474E-B8AA-6A3C1FDFB6B7}" presName="Name8" presStyleCnt="0"/>
      <dgm:spPr/>
    </dgm:pt>
    <dgm:pt modelId="{9EC8960A-2937-48E7-8310-8E0C17F83D3D}" type="pres">
      <dgm:prSet presAssocID="{216FFDFA-9694-474E-B8AA-6A3C1FDFB6B7}" presName="level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69C91A2-4E1A-48D0-A1EF-8ACE9B488BD2}" type="pres">
      <dgm:prSet presAssocID="{216FFDFA-9694-474E-B8AA-6A3C1FDFB6B7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1626202-03EB-4C88-B9D1-E447EDE987C2}" type="pres">
      <dgm:prSet presAssocID="{0076E1D8-FFFC-4D84-8114-591D5C5EACAC}" presName="Name8" presStyleCnt="0"/>
      <dgm:spPr/>
    </dgm:pt>
    <dgm:pt modelId="{1D119DD7-422D-43A2-8E71-B24DB9E2012B}" type="pres">
      <dgm:prSet presAssocID="{0076E1D8-FFFC-4D84-8114-591D5C5EACAC}" presName="level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191DF18-8F88-43A0-985C-20120439E1C5}" type="pres">
      <dgm:prSet presAssocID="{0076E1D8-FFFC-4D84-8114-591D5C5EACAC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436FE9F-3709-41B2-A58E-36F653401546}" srcId="{047D600A-7070-4103-A8EB-714CAA1655DC}" destId="{0076E1D8-FFFC-4D84-8114-591D5C5EACAC}" srcOrd="3" destOrd="0" parTransId="{D51BA6D7-A9DE-4054-8B14-C3EED9FB3670}" sibTransId="{7193EE72-09B9-42DA-A375-E73A38F3FA7F}"/>
    <dgm:cxn modelId="{D3439999-35DA-4341-98B9-63DD3BECED7C}" type="presOf" srcId="{47FD7B8B-7235-42E6-B3FB-10660CA6B4DE}" destId="{6A95E627-0FC8-4EB2-9BE4-31EC8ECDEC52}" srcOrd="1" destOrd="0" presId="urn:microsoft.com/office/officeart/2005/8/layout/pyramid3"/>
    <dgm:cxn modelId="{969E9AD1-3F5D-4A3B-9AD4-4FD1D174B623}" type="presOf" srcId="{216FFDFA-9694-474E-B8AA-6A3C1FDFB6B7}" destId="{B69C91A2-4E1A-48D0-A1EF-8ACE9B488BD2}" srcOrd="1" destOrd="0" presId="urn:microsoft.com/office/officeart/2005/8/layout/pyramid3"/>
    <dgm:cxn modelId="{024A952B-53B4-4B3E-8850-308DEF790125}" type="presOf" srcId="{216FFDFA-9694-474E-B8AA-6A3C1FDFB6B7}" destId="{9EC8960A-2937-48E7-8310-8E0C17F83D3D}" srcOrd="0" destOrd="0" presId="urn:microsoft.com/office/officeart/2005/8/layout/pyramid3"/>
    <dgm:cxn modelId="{A1147302-A9CA-4315-8286-AA9C7CAE0C28}" type="presOf" srcId="{47FD7B8B-7235-42E6-B3FB-10660CA6B4DE}" destId="{7574A685-5FA8-430D-B401-440D314ADA87}" srcOrd="0" destOrd="0" presId="urn:microsoft.com/office/officeart/2005/8/layout/pyramid3"/>
    <dgm:cxn modelId="{01707A31-7568-46FF-9B19-01431451A0CD}" srcId="{047D600A-7070-4103-A8EB-714CAA1655DC}" destId="{216FFDFA-9694-474E-B8AA-6A3C1FDFB6B7}" srcOrd="2" destOrd="0" parTransId="{67D2DF21-3163-4EE9-B0DF-3A9C0D8585B0}" sibTransId="{F19E1227-9714-42E5-91F2-DDF5F89BAAB5}"/>
    <dgm:cxn modelId="{C6CBAC01-F159-42E4-B242-0BAF4AA195A8}" type="presOf" srcId="{0076E1D8-FFFC-4D84-8114-591D5C5EACAC}" destId="{1D119DD7-422D-43A2-8E71-B24DB9E2012B}" srcOrd="0" destOrd="0" presId="urn:microsoft.com/office/officeart/2005/8/layout/pyramid3"/>
    <dgm:cxn modelId="{4F32C4DC-1BC3-43C7-8120-A860AECA0131}" type="presOf" srcId="{047D600A-7070-4103-A8EB-714CAA1655DC}" destId="{F899F269-99C4-4F83-8451-7A2FB7C1F701}" srcOrd="0" destOrd="0" presId="urn:microsoft.com/office/officeart/2005/8/layout/pyramid3"/>
    <dgm:cxn modelId="{A97745DA-913F-4B48-A341-E9476C7E8C16}" type="presOf" srcId="{13F428A4-862D-4505-87A5-08A67D4E2268}" destId="{58AE71F7-C0EB-4504-91C8-641D4865FFE3}" srcOrd="0" destOrd="0" presId="urn:microsoft.com/office/officeart/2005/8/layout/pyramid3"/>
    <dgm:cxn modelId="{1A67338A-3192-4BDC-975B-EAAE656949FA}" srcId="{047D600A-7070-4103-A8EB-714CAA1655DC}" destId="{13F428A4-862D-4505-87A5-08A67D4E2268}" srcOrd="0" destOrd="0" parTransId="{11167E1B-E747-43C1-84D4-E0F847577BD6}" sibTransId="{2C24CDDA-473F-4720-8567-4E2C3E9F212B}"/>
    <dgm:cxn modelId="{8B635069-88C9-45E0-8C7F-6ABA1544EC5A}" type="presOf" srcId="{0076E1D8-FFFC-4D84-8114-591D5C5EACAC}" destId="{B191DF18-8F88-43A0-985C-20120439E1C5}" srcOrd="1" destOrd="0" presId="urn:microsoft.com/office/officeart/2005/8/layout/pyramid3"/>
    <dgm:cxn modelId="{5F363323-D9DF-46BE-88EE-6EF081A95CDA}" type="presOf" srcId="{13F428A4-862D-4505-87A5-08A67D4E2268}" destId="{A9628542-D6FB-4C32-A06F-306DF4D24732}" srcOrd="1" destOrd="0" presId="urn:microsoft.com/office/officeart/2005/8/layout/pyramid3"/>
    <dgm:cxn modelId="{EF6E137C-14A3-49F4-A8E7-52F1968BDCA7}" srcId="{047D600A-7070-4103-A8EB-714CAA1655DC}" destId="{47FD7B8B-7235-42E6-B3FB-10660CA6B4DE}" srcOrd="1" destOrd="0" parTransId="{913F9258-9D93-43A0-98CE-C1414AFC9D09}" sibTransId="{414E3D58-4C98-4CDA-87E2-E2323D24BA96}"/>
    <dgm:cxn modelId="{5F19EBA2-CA13-42F8-99FE-A3683B6104D1}" type="presParOf" srcId="{F899F269-99C4-4F83-8451-7A2FB7C1F701}" destId="{1986B4E7-8A45-423D-BDC6-8CD66504EF5A}" srcOrd="0" destOrd="0" presId="urn:microsoft.com/office/officeart/2005/8/layout/pyramid3"/>
    <dgm:cxn modelId="{BF65B1FB-5ABB-4742-8974-CCC669A4FF2C}" type="presParOf" srcId="{1986B4E7-8A45-423D-BDC6-8CD66504EF5A}" destId="{58AE71F7-C0EB-4504-91C8-641D4865FFE3}" srcOrd="0" destOrd="0" presId="urn:microsoft.com/office/officeart/2005/8/layout/pyramid3"/>
    <dgm:cxn modelId="{B380ED1D-33AB-4226-AC79-5303B58D6F31}" type="presParOf" srcId="{1986B4E7-8A45-423D-BDC6-8CD66504EF5A}" destId="{A9628542-D6FB-4C32-A06F-306DF4D24732}" srcOrd="1" destOrd="0" presId="urn:microsoft.com/office/officeart/2005/8/layout/pyramid3"/>
    <dgm:cxn modelId="{2622DAAD-D685-4765-9A22-111C62FD199A}" type="presParOf" srcId="{F899F269-99C4-4F83-8451-7A2FB7C1F701}" destId="{538982A8-7D84-4933-AE1D-2C2789FD160D}" srcOrd="1" destOrd="0" presId="urn:microsoft.com/office/officeart/2005/8/layout/pyramid3"/>
    <dgm:cxn modelId="{46C7C2FC-5B9B-4F11-93FD-303303162A0E}" type="presParOf" srcId="{538982A8-7D84-4933-AE1D-2C2789FD160D}" destId="{7574A685-5FA8-430D-B401-440D314ADA87}" srcOrd="0" destOrd="0" presId="urn:microsoft.com/office/officeart/2005/8/layout/pyramid3"/>
    <dgm:cxn modelId="{F4DABA71-583C-4A1A-AEDD-0339E618533A}" type="presParOf" srcId="{538982A8-7D84-4933-AE1D-2C2789FD160D}" destId="{6A95E627-0FC8-4EB2-9BE4-31EC8ECDEC52}" srcOrd="1" destOrd="0" presId="urn:microsoft.com/office/officeart/2005/8/layout/pyramid3"/>
    <dgm:cxn modelId="{676DD593-5566-41E5-8667-C84C26B2E77E}" type="presParOf" srcId="{F899F269-99C4-4F83-8451-7A2FB7C1F701}" destId="{648D0F8E-6C1D-4B6F-BDA2-EBCDDC0E3691}" srcOrd="2" destOrd="0" presId="urn:microsoft.com/office/officeart/2005/8/layout/pyramid3"/>
    <dgm:cxn modelId="{741CB9FF-25A0-47D3-9A7C-1E117901769B}" type="presParOf" srcId="{648D0F8E-6C1D-4B6F-BDA2-EBCDDC0E3691}" destId="{9EC8960A-2937-48E7-8310-8E0C17F83D3D}" srcOrd="0" destOrd="0" presId="urn:microsoft.com/office/officeart/2005/8/layout/pyramid3"/>
    <dgm:cxn modelId="{BD496CB5-2BDE-4764-BC70-975A02ECE83B}" type="presParOf" srcId="{648D0F8E-6C1D-4B6F-BDA2-EBCDDC0E3691}" destId="{B69C91A2-4E1A-48D0-A1EF-8ACE9B488BD2}" srcOrd="1" destOrd="0" presId="urn:microsoft.com/office/officeart/2005/8/layout/pyramid3"/>
    <dgm:cxn modelId="{DCB20FF9-D90B-4FF9-9083-CBC87F0C6295}" type="presParOf" srcId="{F899F269-99C4-4F83-8451-7A2FB7C1F701}" destId="{01626202-03EB-4C88-B9D1-E447EDE987C2}" srcOrd="3" destOrd="0" presId="urn:microsoft.com/office/officeart/2005/8/layout/pyramid3"/>
    <dgm:cxn modelId="{67C128B8-8CB5-4094-AF93-CF773DFB3F64}" type="presParOf" srcId="{01626202-03EB-4C88-B9D1-E447EDE987C2}" destId="{1D119DD7-422D-43A2-8E71-B24DB9E2012B}" srcOrd="0" destOrd="0" presId="urn:microsoft.com/office/officeart/2005/8/layout/pyramid3"/>
    <dgm:cxn modelId="{713CC0B0-8F47-48C8-8E08-7919B9FDD410}" type="presParOf" srcId="{01626202-03EB-4C88-B9D1-E447EDE987C2}" destId="{B191DF18-8F88-43A0-985C-20120439E1C5}" srcOrd="1" destOrd="0" presId="urn:microsoft.com/office/officeart/2005/8/layout/pyramid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8AE71F7-C0EB-4504-91C8-641D4865FFE3}">
      <dsp:nvSpPr>
        <dsp:cNvPr id="0" name=""/>
        <dsp:cNvSpPr/>
      </dsp:nvSpPr>
      <dsp:spPr>
        <a:xfrm rot="10800000">
          <a:off x="0" y="0"/>
          <a:ext cx="8229600" cy="1131490"/>
        </a:xfrm>
        <a:prstGeom prst="trapezoid">
          <a:avLst>
            <a:gd name="adj" fmla="val 90915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6990" tIns="46990" rIns="46990" bIns="4699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700" kern="1200" dirty="0" smtClean="0"/>
            <a:t>Ecosystem</a:t>
          </a:r>
          <a:endParaRPr lang="en-US" sz="3700" kern="1200" dirty="0"/>
        </a:p>
      </dsp:txBody>
      <dsp:txXfrm rot="-10800000">
        <a:off x="1440179" y="0"/>
        <a:ext cx="5349240" cy="1131490"/>
      </dsp:txXfrm>
    </dsp:sp>
    <dsp:sp modelId="{7574A685-5FA8-430D-B401-440D314ADA87}">
      <dsp:nvSpPr>
        <dsp:cNvPr id="0" name=""/>
        <dsp:cNvSpPr/>
      </dsp:nvSpPr>
      <dsp:spPr>
        <a:xfrm rot="10800000">
          <a:off x="1028699" y="1131490"/>
          <a:ext cx="6172200" cy="1131490"/>
        </a:xfrm>
        <a:prstGeom prst="trapezoid">
          <a:avLst>
            <a:gd name="adj" fmla="val 90915"/>
          </a:avLst>
        </a:prstGeom>
        <a:solidFill>
          <a:schemeClr val="accent5">
            <a:hueOff val="831752"/>
            <a:satOff val="-16830"/>
            <a:lumOff val="523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6990" tIns="46990" rIns="46990" bIns="4699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700" kern="1200" dirty="0" smtClean="0"/>
            <a:t>Community</a:t>
          </a:r>
          <a:endParaRPr lang="en-US" sz="3700" kern="1200" dirty="0"/>
        </a:p>
      </dsp:txBody>
      <dsp:txXfrm rot="-10800000">
        <a:off x="2108834" y="1131490"/>
        <a:ext cx="4011930" cy="1131490"/>
      </dsp:txXfrm>
    </dsp:sp>
    <dsp:sp modelId="{9EC8960A-2937-48E7-8310-8E0C17F83D3D}">
      <dsp:nvSpPr>
        <dsp:cNvPr id="0" name=""/>
        <dsp:cNvSpPr/>
      </dsp:nvSpPr>
      <dsp:spPr>
        <a:xfrm rot="10800000">
          <a:off x="2057399" y="2262981"/>
          <a:ext cx="4114800" cy="1131490"/>
        </a:xfrm>
        <a:prstGeom prst="trapezoid">
          <a:avLst>
            <a:gd name="adj" fmla="val 90915"/>
          </a:avLst>
        </a:prstGeom>
        <a:solidFill>
          <a:schemeClr val="accent5">
            <a:hueOff val="1663504"/>
            <a:satOff val="-33659"/>
            <a:lumOff val="1046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6990" tIns="46990" rIns="46990" bIns="4699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700" kern="1200" dirty="0" smtClean="0"/>
            <a:t>Population</a:t>
          </a:r>
          <a:endParaRPr lang="en-US" sz="3700" kern="1200" dirty="0"/>
        </a:p>
      </dsp:txBody>
      <dsp:txXfrm rot="-10800000">
        <a:off x="2777489" y="2262981"/>
        <a:ext cx="2674620" cy="1131490"/>
      </dsp:txXfrm>
    </dsp:sp>
    <dsp:sp modelId="{1D119DD7-422D-43A2-8E71-B24DB9E2012B}">
      <dsp:nvSpPr>
        <dsp:cNvPr id="0" name=""/>
        <dsp:cNvSpPr/>
      </dsp:nvSpPr>
      <dsp:spPr>
        <a:xfrm rot="10800000">
          <a:off x="3086099" y="3394472"/>
          <a:ext cx="2057400" cy="1131490"/>
        </a:xfrm>
        <a:prstGeom prst="trapezoid">
          <a:avLst>
            <a:gd name="adj" fmla="val 90915"/>
          </a:avLst>
        </a:prstGeom>
        <a:solidFill>
          <a:schemeClr val="accent5">
            <a:hueOff val="2495256"/>
            <a:satOff val="-50489"/>
            <a:lumOff val="1569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6990" tIns="46990" rIns="46990" bIns="4699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700" kern="1200" dirty="0" smtClean="0"/>
            <a:t>Organism</a:t>
          </a:r>
          <a:endParaRPr lang="en-US" sz="3700" kern="1200" dirty="0"/>
        </a:p>
      </dsp:txBody>
      <dsp:txXfrm rot="-10800000">
        <a:off x="3086099" y="3394472"/>
        <a:ext cx="2057400" cy="113149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3">
  <dgm:title val=""/>
  <dgm:desc val=""/>
  <dgm:catLst>
    <dgm:cat type="pyramid" pri="2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T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T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rev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t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E56A9B-0267-4656-BB3F-F819FB327519}" type="datetimeFigureOut">
              <a:rPr lang="en-US" smtClean="0"/>
              <a:t>3/7/2018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54BF1C-4B33-4341-8C02-43B5D40F619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78439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6C581-3213-4718-B45D-F447292CB81B}" type="datetimeFigureOut">
              <a:rPr lang="en-US" smtClean="0"/>
              <a:t>3/7/2018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04111-A369-4D5F-B54C-4E79B58C5AB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94038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6C581-3213-4718-B45D-F447292CB81B}" type="datetimeFigureOut">
              <a:rPr lang="en-US" smtClean="0"/>
              <a:t>3/7/2018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04111-A369-4D5F-B54C-4E79B58C5AB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95241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6C581-3213-4718-B45D-F447292CB81B}" type="datetimeFigureOut">
              <a:rPr lang="en-US" smtClean="0"/>
              <a:t>3/7/2018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04111-A369-4D5F-B54C-4E79B58C5AB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083683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6C581-3213-4718-B45D-F447292CB81B}" type="datetimeFigureOut">
              <a:rPr lang="en-US" smtClean="0"/>
              <a:t>3/7/2018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04111-A369-4D5F-B54C-4E79B58C5AB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28825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6C581-3213-4718-B45D-F447292CB81B}" type="datetimeFigureOut">
              <a:rPr lang="en-US" smtClean="0"/>
              <a:t>3/7/2018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04111-A369-4D5F-B54C-4E79B58C5AB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280029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6C581-3213-4718-B45D-F447292CB81B}" type="datetimeFigureOut">
              <a:rPr lang="en-US" smtClean="0"/>
              <a:t>3/7/2018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04111-A369-4D5F-B54C-4E79B58C5AB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374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6C581-3213-4718-B45D-F447292CB81B}" type="datetimeFigureOut">
              <a:rPr lang="en-US" smtClean="0"/>
              <a:t>3/7/2018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04111-A369-4D5F-B54C-4E79B58C5AB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74248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6C581-3213-4718-B45D-F447292CB81B}" type="datetimeFigureOut">
              <a:rPr lang="en-US" smtClean="0"/>
              <a:t>3/7/2018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04111-A369-4D5F-B54C-4E79B58C5AB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72927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6C581-3213-4718-B45D-F447292CB81B}" type="datetimeFigureOut">
              <a:rPr lang="en-US" smtClean="0"/>
              <a:t>3/7/2018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04111-A369-4D5F-B54C-4E79B58C5AB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62584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6C581-3213-4718-B45D-F447292CB81B}" type="datetimeFigureOut">
              <a:rPr lang="en-US" smtClean="0"/>
              <a:t>3/7/2018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04111-A369-4D5F-B54C-4E79B58C5AB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59047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6C581-3213-4718-B45D-F447292CB81B}" type="datetimeFigureOut">
              <a:rPr lang="en-US" smtClean="0"/>
              <a:t>3/7/2018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04111-A369-4D5F-B54C-4E79B58C5AB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40956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6C581-3213-4718-B45D-F447292CB81B}" type="datetimeFigureOut">
              <a:rPr lang="en-US" smtClean="0"/>
              <a:t>3/7/2018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04111-A369-4D5F-B54C-4E79B58C5AB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798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6C581-3213-4718-B45D-F447292CB81B}" type="datetimeFigureOut">
              <a:rPr lang="en-US" smtClean="0"/>
              <a:t>3/7/2018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04111-A369-4D5F-B54C-4E79B58C5AB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70956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6C581-3213-4718-B45D-F447292CB81B}" type="datetimeFigureOut">
              <a:rPr lang="en-US" smtClean="0"/>
              <a:t>3/7/2018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04111-A369-4D5F-B54C-4E79B58C5AB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47184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6C581-3213-4718-B45D-F447292CB81B}" type="datetimeFigureOut">
              <a:rPr lang="en-US" smtClean="0"/>
              <a:t>3/7/2018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04111-A369-4D5F-B54C-4E79B58C5AB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82506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6C581-3213-4718-B45D-F447292CB81B}" type="datetimeFigureOut">
              <a:rPr lang="en-US" smtClean="0"/>
              <a:t>3/7/2018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04111-A369-4D5F-B54C-4E79B58C5AB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853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46C581-3213-4718-B45D-F447292CB81B}" type="datetimeFigureOut">
              <a:rPr lang="en-US" smtClean="0"/>
              <a:t>3/7/2018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6604111-A369-4D5F-B54C-4E79B58C5AB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3948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7" Type="http://schemas.openxmlformats.org/officeDocument/2006/relationships/image" Target="../media/image14.wmf"/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wmf"/><Relationship Id="rId5" Type="http://schemas.openxmlformats.org/officeDocument/2006/relationships/image" Target="../media/image11.wmf"/><Relationship Id="rId4" Type="http://schemas.openxmlformats.org/officeDocument/2006/relationships/image" Target="../media/image9.w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Organization of Life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Science 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0080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Organism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Anything that can live on its own</a:t>
            </a:r>
          </a:p>
          <a:p>
            <a:r>
              <a:rPr lang="en-US" dirty="0" smtClean="0"/>
              <a:t>Examples:</a:t>
            </a:r>
          </a:p>
          <a:p>
            <a:pPr lvl="1"/>
            <a:r>
              <a:rPr lang="en-US" dirty="0" smtClean="0"/>
              <a:t>A bunny</a:t>
            </a:r>
          </a:p>
          <a:p>
            <a:pPr lvl="1"/>
            <a:r>
              <a:rPr lang="en-US" dirty="0" smtClean="0"/>
              <a:t>A tree</a:t>
            </a:r>
          </a:p>
          <a:p>
            <a:pPr lvl="1"/>
            <a:r>
              <a:rPr lang="en-US" dirty="0" smtClean="0"/>
              <a:t>A butterfly</a:t>
            </a:r>
          </a:p>
          <a:p>
            <a:pPr lvl="1"/>
            <a:r>
              <a:rPr lang="en-US" dirty="0" smtClean="0"/>
              <a:t>bacterium</a:t>
            </a:r>
          </a:p>
        </p:txBody>
      </p:sp>
      <p:pic>
        <p:nvPicPr>
          <p:cNvPr id="8194" name="Picture 2" descr="C:\Program Files\Microsoft Office\Media\CntCD1\ClipArt4\j0250168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24400" y="2362201"/>
            <a:ext cx="1524000" cy="1223361"/>
          </a:xfrm>
          <a:prstGeom prst="rect">
            <a:avLst/>
          </a:prstGeom>
          <a:noFill/>
        </p:spPr>
      </p:pic>
      <p:pic>
        <p:nvPicPr>
          <p:cNvPr id="8195" name="Picture 3" descr="C:\Program Files\Microsoft Office\Media\CntCD1\ClipArt2\j0215339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29401" y="2286001"/>
            <a:ext cx="1170915" cy="1655275"/>
          </a:xfrm>
          <a:prstGeom prst="rect">
            <a:avLst/>
          </a:prstGeom>
          <a:noFill/>
        </p:spPr>
      </p:pic>
      <p:pic>
        <p:nvPicPr>
          <p:cNvPr id="8196" name="Picture 4" descr="C:\Program Files\Microsoft Office\Media\CntCD1\ClipArt8\j0344856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924800" y="2209800"/>
            <a:ext cx="1447800" cy="153996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464771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Population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group of the </a:t>
            </a:r>
            <a:r>
              <a:rPr lang="en-US" dirty="0" smtClean="0">
                <a:solidFill>
                  <a:srgbClr val="FFC000"/>
                </a:solidFill>
              </a:rPr>
              <a:t>same</a:t>
            </a:r>
            <a:r>
              <a:rPr lang="en-US" dirty="0" smtClean="0"/>
              <a:t> kind of organisms that live in the </a:t>
            </a:r>
            <a:r>
              <a:rPr lang="en-US" dirty="0" smtClean="0">
                <a:solidFill>
                  <a:srgbClr val="FFC000"/>
                </a:solidFill>
              </a:rPr>
              <a:t>same</a:t>
            </a:r>
            <a:r>
              <a:rPr lang="en-US" dirty="0" smtClean="0"/>
              <a:t> area</a:t>
            </a:r>
          </a:p>
          <a:p>
            <a:r>
              <a:rPr lang="en-US" dirty="0" smtClean="0"/>
              <a:t>Examples:</a:t>
            </a:r>
          </a:p>
          <a:p>
            <a:pPr lvl="1"/>
            <a:r>
              <a:rPr lang="en-US" dirty="0" smtClean="0"/>
              <a:t>A family of bunnies</a:t>
            </a:r>
          </a:p>
          <a:p>
            <a:pPr lvl="1"/>
            <a:r>
              <a:rPr lang="en-US" dirty="0" smtClean="0"/>
              <a:t>A group of tress</a:t>
            </a:r>
          </a:p>
          <a:p>
            <a:pPr lvl="1"/>
            <a:r>
              <a:rPr lang="en-US" dirty="0" smtClean="0"/>
              <a:t>A bunch of butterflies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6019800" y="2362200"/>
            <a:ext cx="2438400" cy="1752600"/>
            <a:chOff x="3581400" y="2286000"/>
            <a:chExt cx="2438400" cy="1752600"/>
          </a:xfrm>
        </p:grpSpPr>
        <p:pic>
          <p:nvPicPr>
            <p:cNvPr id="4" name="Picture 2" descr="C:\Program Files\Microsoft Office\Media\CntCD1\ClipArt4\j0250168.wmf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581400" y="2590800"/>
              <a:ext cx="1524000" cy="1223361"/>
            </a:xfrm>
            <a:prstGeom prst="rect">
              <a:avLst/>
            </a:prstGeom>
            <a:noFill/>
          </p:spPr>
        </p:pic>
        <p:pic>
          <p:nvPicPr>
            <p:cNvPr id="5" name="Picture 2" descr="C:\Program Files\Microsoft Office\Media\CntCD1\ClipArt4\j0250168.wmf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495800" y="2286000"/>
              <a:ext cx="1524000" cy="1223361"/>
            </a:xfrm>
            <a:prstGeom prst="rect">
              <a:avLst/>
            </a:prstGeom>
            <a:noFill/>
          </p:spPr>
        </p:pic>
        <p:pic>
          <p:nvPicPr>
            <p:cNvPr id="6" name="Picture 2" descr="C:\Program Files\Microsoft Office\Media\CntCD1\ClipArt4\j0250168.wmf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419600" y="3200400"/>
              <a:ext cx="1044186" cy="838200"/>
            </a:xfrm>
            <a:prstGeom prst="rect">
              <a:avLst/>
            </a:prstGeom>
            <a:noFill/>
          </p:spPr>
        </p:pic>
        <p:pic>
          <p:nvPicPr>
            <p:cNvPr id="7" name="Picture 2" descr="C:\Program Files\Microsoft Office\Media\CntCD1\ClipArt4\j0250168.wmf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105400" y="3124200"/>
              <a:ext cx="664482" cy="533400"/>
            </a:xfrm>
            <a:prstGeom prst="rect">
              <a:avLst/>
            </a:prstGeom>
            <a:noFill/>
          </p:spPr>
        </p:pic>
      </p:grpSp>
      <p:grpSp>
        <p:nvGrpSpPr>
          <p:cNvPr id="12" name="Group 11"/>
          <p:cNvGrpSpPr/>
          <p:nvPr/>
        </p:nvGrpSpPr>
        <p:grpSpPr>
          <a:xfrm>
            <a:off x="8534401" y="2438401"/>
            <a:ext cx="1856715" cy="2569675"/>
            <a:chOff x="6934200" y="2819400"/>
            <a:chExt cx="1856715" cy="2569675"/>
          </a:xfrm>
        </p:grpSpPr>
        <p:pic>
          <p:nvPicPr>
            <p:cNvPr id="9" name="Picture 3" descr="C:\Program Files\Microsoft Office\Media\CntCD1\ClipArt2\j0215339.wmf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934200" y="2819400"/>
              <a:ext cx="1170915" cy="1655275"/>
            </a:xfrm>
            <a:prstGeom prst="rect">
              <a:avLst/>
            </a:prstGeom>
            <a:noFill/>
          </p:spPr>
        </p:pic>
        <p:pic>
          <p:nvPicPr>
            <p:cNvPr id="10" name="Picture 3" descr="C:\Program Files\Microsoft Office\Media\CntCD1\ClipArt2\j0215339.wmf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620000" y="3124200"/>
              <a:ext cx="1170915" cy="1655275"/>
            </a:xfrm>
            <a:prstGeom prst="rect">
              <a:avLst/>
            </a:prstGeom>
            <a:noFill/>
          </p:spPr>
        </p:pic>
        <p:pic>
          <p:nvPicPr>
            <p:cNvPr id="11" name="Picture 3" descr="C:\Program Files\Microsoft Office\Media\CntCD1\ClipArt2\j0215339.wmf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086600" y="3733800"/>
              <a:ext cx="1170915" cy="1655275"/>
            </a:xfrm>
            <a:prstGeom prst="rect">
              <a:avLst/>
            </a:prstGeom>
            <a:noFill/>
          </p:spPr>
        </p:pic>
      </p:grpSp>
      <p:grpSp>
        <p:nvGrpSpPr>
          <p:cNvPr id="16" name="Group 15"/>
          <p:cNvGrpSpPr/>
          <p:nvPr/>
        </p:nvGrpSpPr>
        <p:grpSpPr>
          <a:xfrm>
            <a:off x="5943600" y="4267200"/>
            <a:ext cx="2819400" cy="2225768"/>
            <a:chOff x="4267200" y="4267200"/>
            <a:chExt cx="2819400" cy="2225768"/>
          </a:xfrm>
        </p:grpSpPr>
        <p:pic>
          <p:nvPicPr>
            <p:cNvPr id="13" name="Picture 4" descr="C:\Program Files\Microsoft Office\Media\CntCD1\ClipArt8\j0344856.wmf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267200" y="4953000"/>
              <a:ext cx="1447800" cy="1539968"/>
            </a:xfrm>
            <a:prstGeom prst="rect">
              <a:avLst/>
            </a:prstGeom>
            <a:noFill/>
          </p:spPr>
        </p:pic>
        <p:pic>
          <p:nvPicPr>
            <p:cNvPr id="14" name="Picture 4" descr="C:\Program Files\Microsoft Office\Media\CntCD1\ClipArt8\j0344856.wmf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638800" y="4800600"/>
              <a:ext cx="1447800" cy="1539968"/>
            </a:xfrm>
            <a:prstGeom prst="rect">
              <a:avLst/>
            </a:prstGeom>
            <a:noFill/>
          </p:spPr>
        </p:pic>
        <p:pic>
          <p:nvPicPr>
            <p:cNvPr id="15" name="Picture 4" descr="C:\Program Files\Microsoft Office\Media\CntCD1\ClipArt8\j0344856.wmf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876800" y="4267200"/>
              <a:ext cx="1447800" cy="1539968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val="2306285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 or more populations living in the </a:t>
            </a:r>
            <a:r>
              <a:rPr lang="en-US" dirty="0" smtClean="0">
                <a:solidFill>
                  <a:srgbClr val="FFC000"/>
                </a:solidFill>
              </a:rPr>
              <a:t>same</a:t>
            </a:r>
            <a:r>
              <a:rPr lang="en-US" dirty="0" smtClean="0"/>
              <a:t> area at the </a:t>
            </a:r>
            <a:r>
              <a:rPr lang="en-US" dirty="0" smtClean="0">
                <a:solidFill>
                  <a:srgbClr val="FFC000"/>
                </a:solidFill>
              </a:rPr>
              <a:t>same</a:t>
            </a:r>
            <a:r>
              <a:rPr lang="en-US" dirty="0" smtClean="0"/>
              <a:t> time</a:t>
            </a:r>
          </a:p>
          <a:p>
            <a:r>
              <a:rPr lang="en-US" dirty="0" smtClean="0"/>
              <a:t>Example:</a:t>
            </a:r>
          </a:p>
          <a:p>
            <a:pPr lvl="1"/>
            <a:r>
              <a:rPr lang="en-US" dirty="0" smtClean="0"/>
              <a:t>All of the bunnies, trees, and butterflies that live in the same forest</a:t>
            </a:r>
            <a:endParaRPr lang="en-US" dirty="0"/>
          </a:p>
        </p:txBody>
      </p:sp>
      <p:pic>
        <p:nvPicPr>
          <p:cNvPr id="4" name="Picture 3" descr="C:\Program Files\Microsoft Office\Media\CntCD1\ClipArt2\j0215339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62601" y="4419601"/>
            <a:ext cx="1494331" cy="2112475"/>
          </a:xfrm>
          <a:prstGeom prst="rect">
            <a:avLst/>
          </a:prstGeom>
          <a:noFill/>
        </p:spPr>
      </p:pic>
      <p:pic>
        <p:nvPicPr>
          <p:cNvPr id="5" name="Picture 3" descr="C:\Program Files\Microsoft Office\Media\CntCD1\ClipArt2\j0215339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71801" y="5257800"/>
            <a:ext cx="862443" cy="1219200"/>
          </a:xfrm>
          <a:prstGeom prst="rect">
            <a:avLst/>
          </a:prstGeom>
          <a:noFill/>
        </p:spPr>
      </p:pic>
      <p:pic>
        <p:nvPicPr>
          <p:cNvPr id="6" name="Picture 3" descr="C:\Program Files\Microsoft Office\Media\CntCD1\ClipArt2\j0215339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62401" y="4114800"/>
            <a:ext cx="1628115" cy="2301600"/>
          </a:xfrm>
          <a:prstGeom prst="rect">
            <a:avLst/>
          </a:prstGeom>
          <a:noFill/>
        </p:spPr>
      </p:pic>
      <p:pic>
        <p:nvPicPr>
          <p:cNvPr id="7" name="Picture 3" descr="C:\Program Files\Microsoft Office\Media\CntCD1\ClipArt2\j0215339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34201" y="4114801"/>
            <a:ext cx="1170915" cy="1655275"/>
          </a:xfrm>
          <a:prstGeom prst="rect">
            <a:avLst/>
          </a:prstGeom>
          <a:noFill/>
        </p:spPr>
      </p:pic>
      <p:pic>
        <p:nvPicPr>
          <p:cNvPr id="8" name="Picture 3" descr="C:\Program Files\Microsoft Office\Media\CntCD1\ClipArt2\j0215339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20201" y="5307683"/>
            <a:ext cx="866115" cy="1224392"/>
          </a:xfrm>
          <a:prstGeom prst="rect">
            <a:avLst/>
          </a:prstGeom>
          <a:noFill/>
        </p:spPr>
      </p:pic>
      <p:pic>
        <p:nvPicPr>
          <p:cNvPr id="9" name="Picture 2" descr="C:\Program Files\Microsoft Office\Media\CntCD1\ClipArt4\j0250168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81400" y="5410201"/>
            <a:ext cx="1524000" cy="1223361"/>
          </a:xfrm>
          <a:prstGeom prst="rect">
            <a:avLst/>
          </a:prstGeom>
          <a:noFill/>
        </p:spPr>
      </p:pic>
      <p:pic>
        <p:nvPicPr>
          <p:cNvPr id="10" name="Picture 2" descr="C:\Program Files\Microsoft Office\Media\CntCD1\ClipArt4\j0250168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29400" y="5562601"/>
            <a:ext cx="914400" cy="734017"/>
          </a:xfrm>
          <a:prstGeom prst="rect">
            <a:avLst/>
          </a:prstGeom>
          <a:noFill/>
        </p:spPr>
      </p:pic>
      <p:pic>
        <p:nvPicPr>
          <p:cNvPr id="11" name="Picture 4" descr="C:\Program Files\Microsoft Office\Media\CntCD1\ClipArt8\j0344856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20989608">
            <a:off x="3124200" y="4419600"/>
            <a:ext cx="838200" cy="891560"/>
          </a:xfrm>
          <a:prstGeom prst="rect">
            <a:avLst/>
          </a:prstGeom>
          <a:noFill/>
        </p:spPr>
      </p:pic>
      <p:pic>
        <p:nvPicPr>
          <p:cNvPr id="12" name="Picture 4" descr="C:\Program Files\Microsoft Office\Media\CntCD1\ClipArt8\j0344856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601201" y="5029200"/>
            <a:ext cx="573115" cy="6096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146333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3" name="Picture 7" descr="C:\Program Files\Microsoft Office\Media\CntCD1\ClipArt5\j0282938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01000" y="2590800"/>
            <a:ext cx="2465366" cy="291785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Ecosystem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community and all the nonliving things that affect it</a:t>
            </a:r>
          </a:p>
          <a:p>
            <a:r>
              <a:rPr lang="en-US" dirty="0" smtClean="0"/>
              <a:t>What are some nonliving things?</a:t>
            </a:r>
          </a:p>
          <a:p>
            <a:pPr lvl="1"/>
            <a:r>
              <a:rPr lang="en-US" dirty="0" smtClean="0"/>
              <a:t>Rocks, sunlight, water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2971801" y="4114801"/>
            <a:ext cx="7202515" cy="2518761"/>
            <a:chOff x="1447800" y="4114800"/>
            <a:chExt cx="7202515" cy="2518761"/>
          </a:xfrm>
        </p:grpSpPr>
        <p:pic>
          <p:nvPicPr>
            <p:cNvPr id="5" name="Picture 4" descr="C:\Program Files\Microsoft Office\Media\CntCD1\ClipArt2\j0215339.wmf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038600" y="4419600"/>
              <a:ext cx="1494331" cy="2112475"/>
            </a:xfrm>
            <a:prstGeom prst="rect">
              <a:avLst/>
            </a:prstGeom>
            <a:noFill/>
          </p:spPr>
        </p:pic>
        <p:pic>
          <p:nvPicPr>
            <p:cNvPr id="6" name="Picture 3" descr="C:\Program Files\Microsoft Office\Media\CntCD1\ClipArt2\j0215339.wmf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447800" y="5257800"/>
              <a:ext cx="862443" cy="1219200"/>
            </a:xfrm>
            <a:prstGeom prst="rect">
              <a:avLst/>
            </a:prstGeom>
            <a:noFill/>
          </p:spPr>
        </p:pic>
        <p:pic>
          <p:nvPicPr>
            <p:cNvPr id="7" name="Picture 3" descr="C:\Program Files\Microsoft Office\Media\CntCD1\ClipArt2\j0215339.wmf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438400" y="4114800"/>
              <a:ext cx="1628115" cy="2301600"/>
            </a:xfrm>
            <a:prstGeom prst="rect">
              <a:avLst/>
            </a:prstGeom>
            <a:noFill/>
          </p:spPr>
        </p:pic>
        <p:pic>
          <p:nvPicPr>
            <p:cNvPr id="8" name="Picture 3" descr="C:\Program Files\Microsoft Office\Media\CntCD1\ClipArt2\j0215339.wmf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410200" y="4114800"/>
              <a:ext cx="1170915" cy="1655275"/>
            </a:xfrm>
            <a:prstGeom prst="rect">
              <a:avLst/>
            </a:prstGeom>
            <a:noFill/>
          </p:spPr>
        </p:pic>
        <p:pic>
          <p:nvPicPr>
            <p:cNvPr id="9" name="Picture 3" descr="C:\Program Files\Microsoft Office\Media\CntCD1\ClipArt2\j0215339.wmf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696200" y="5307683"/>
              <a:ext cx="866115" cy="1224392"/>
            </a:xfrm>
            <a:prstGeom prst="rect">
              <a:avLst/>
            </a:prstGeom>
            <a:noFill/>
          </p:spPr>
        </p:pic>
        <p:pic>
          <p:nvPicPr>
            <p:cNvPr id="10" name="Picture 2" descr="C:\Program Files\Microsoft Office\Media\CntCD1\ClipArt4\j0250168.wmf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057400" y="5410200"/>
              <a:ext cx="1524000" cy="1223361"/>
            </a:xfrm>
            <a:prstGeom prst="rect">
              <a:avLst/>
            </a:prstGeom>
            <a:noFill/>
          </p:spPr>
        </p:pic>
        <p:pic>
          <p:nvPicPr>
            <p:cNvPr id="11" name="Picture 2" descr="C:\Program Files\Microsoft Office\Media\CntCD1\ClipArt4\j0250168.wmf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105400" y="5562600"/>
              <a:ext cx="914400" cy="734017"/>
            </a:xfrm>
            <a:prstGeom prst="rect">
              <a:avLst/>
            </a:prstGeom>
            <a:noFill/>
          </p:spPr>
        </p:pic>
        <p:pic>
          <p:nvPicPr>
            <p:cNvPr id="12" name="Picture 4" descr="C:\Program Files\Microsoft Office\Media\CntCD1\ClipArt8\j0344856.wmf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 rot="20989608">
              <a:off x="1600200" y="4419600"/>
              <a:ext cx="838200" cy="891560"/>
            </a:xfrm>
            <a:prstGeom prst="rect">
              <a:avLst/>
            </a:prstGeom>
            <a:noFill/>
          </p:spPr>
        </p:pic>
        <p:pic>
          <p:nvPicPr>
            <p:cNvPr id="13" name="Picture 4" descr="C:\Program Files\Microsoft Office\Media\CntCD1\ClipArt8\j0344856.wmf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8077200" y="5029200"/>
              <a:ext cx="573115" cy="609600"/>
            </a:xfrm>
            <a:prstGeom prst="rect">
              <a:avLst/>
            </a:prstGeom>
            <a:noFill/>
          </p:spPr>
        </p:pic>
      </p:grpSp>
      <p:pic>
        <p:nvPicPr>
          <p:cNvPr id="9218" name="Picture 2" descr="C:\Program Files\Microsoft Office\Media\CntCD1\ClipArt8\j0344461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315200" y="5029200"/>
            <a:ext cx="1809598" cy="1257300"/>
          </a:xfrm>
          <a:prstGeom prst="rect">
            <a:avLst/>
          </a:prstGeom>
          <a:noFill/>
        </p:spPr>
      </p:pic>
      <p:pic>
        <p:nvPicPr>
          <p:cNvPr id="9219" name="Picture 3" descr="C:\Program Files\Microsoft Office\Media\CntCD1\ClipArt8\j0344461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33600" y="5715001"/>
            <a:ext cx="1199998" cy="833753"/>
          </a:xfrm>
          <a:prstGeom prst="rect">
            <a:avLst/>
          </a:prstGeom>
          <a:noFill/>
        </p:spPr>
      </p:pic>
      <p:pic>
        <p:nvPicPr>
          <p:cNvPr id="9224" name="Picture 8" descr="C:\Program Files\Microsoft Office\Media\CntCD1\ClipArt3\j0233510.wm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133600" y="228600"/>
            <a:ext cx="1566250" cy="158284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502928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7489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4625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16306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9359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18610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7239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9938" y="798304"/>
            <a:ext cx="8596668" cy="1320800"/>
          </a:xfrm>
        </p:spPr>
        <p:txBody>
          <a:bodyPr/>
          <a:lstStyle/>
          <a:p>
            <a:pPr algn="ctr"/>
            <a:r>
              <a:rPr lang="en-US" dirty="0" smtClean="0"/>
              <a:t>Organization of Life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3062377" y="2119104"/>
            <a:ext cx="1863306" cy="1155460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Organ</a:t>
            </a:r>
            <a:endParaRPr lang="en-US" sz="2400" dirty="0"/>
          </a:p>
        </p:txBody>
      </p:sp>
      <p:sp>
        <p:nvSpPr>
          <p:cNvPr id="7" name="Oval 6"/>
          <p:cNvSpPr/>
          <p:nvPr/>
        </p:nvSpPr>
        <p:spPr>
          <a:xfrm>
            <a:off x="1558505" y="1293843"/>
            <a:ext cx="1503872" cy="825261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Tissue</a:t>
            </a:r>
            <a:endParaRPr lang="en-US" sz="2000" dirty="0"/>
          </a:p>
        </p:txBody>
      </p:sp>
      <p:sp>
        <p:nvSpPr>
          <p:cNvPr id="8" name="Oval 7"/>
          <p:cNvSpPr/>
          <p:nvPr/>
        </p:nvSpPr>
        <p:spPr>
          <a:xfrm>
            <a:off x="471577" y="650815"/>
            <a:ext cx="1086928" cy="560717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Cell</a:t>
            </a:r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7348429" y="4459857"/>
            <a:ext cx="3050876" cy="1926566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Organism</a:t>
            </a:r>
            <a:endParaRPr lang="en-US" sz="3200" dirty="0"/>
          </a:p>
        </p:txBody>
      </p:sp>
      <p:sp>
        <p:nvSpPr>
          <p:cNvPr id="10" name="Oval 9"/>
          <p:cNvSpPr/>
          <p:nvPr/>
        </p:nvSpPr>
        <p:spPr>
          <a:xfrm>
            <a:off x="4925683" y="3274564"/>
            <a:ext cx="2422746" cy="1520887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Organ System</a:t>
            </a:r>
            <a:endParaRPr lang="en-US" sz="2800" dirty="0"/>
          </a:p>
        </p:txBody>
      </p:sp>
      <p:sp>
        <p:nvSpPr>
          <p:cNvPr id="28" name="Down Arrow 27"/>
          <p:cNvSpPr/>
          <p:nvPr/>
        </p:nvSpPr>
        <p:spPr>
          <a:xfrm>
            <a:off x="809284" y="1241018"/>
            <a:ext cx="205757" cy="5157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Right Arrow 28"/>
          <p:cNvSpPr/>
          <p:nvPr/>
        </p:nvSpPr>
        <p:spPr>
          <a:xfrm>
            <a:off x="912162" y="1730136"/>
            <a:ext cx="608296" cy="21500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Down Arrow 29"/>
          <p:cNvSpPr/>
          <p:nvPr/>
        </p:nvSpPr>
        <p:spPr>
          <a:xfrm>
            <a:off x="2078967" y="2150815"/>
            <a:ext cx="250165" cy="62123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Down Arrow 30"/>
          <p:cNvSpPr/>
          <p:nvPr/>
        </p:nvSpPr>
        <p:spPr>
          <a:xfrm>
            <a:off x="5931299" y="4795451"/>
            <a:ext cx="296973" cy="7168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" name="Down Arrow 31"/>
          <p:cNvSpPr/>
          <p:nvPr/>
        </p:nvSpPr>
        <p:spPr>
          <a:xfrm>
            <a:off x="3780608" y="3333445"/>
            <a:ext cx="205757" cy="76410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" name="Right Arrow 32"/>
          <p:cNvSpPr/>
          <p:nvPr/>
        </p:nvSpPr>
        <p:spPr>
          <a:xfrm>
            <a:off x="2208362" y="2772045"/>
            <a:ext cx="854015" cy="21269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" name="Right Arrow 33"/>
          <p:cNvSpPr/>
          <p:nvPr/>
        </p:nvSpPr>
        <p:spPr>
          <a:xfrm>
            <a:off x="3986365" y="4035007"/>
            <a:ext cx="855586" cy="28682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5" name="Right Arrow 34"/>
          <p:cNvSpPr/>
          <p:nvPr/>
        </p:nvSpPr>
        <p:spPr>
          <a:xfrm>
            <a:off x="6098875" y="5512279"/>
            <a:ext cx="1135013" cy="27604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780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7115" y="1259458"/>
            <a:ext cx="9027382" cy="4961792"/>
          </a:xfrm>
        </p:spPr>
        <p:txBody>
          <a:bodyPr>
            <a:normAutofit fontScale="85000" lnSpcReduction="20000"/>
          </a:bodyPr>
          <a:lstStyle/>
          <a:p>
            <a:r>
              <a:rPr lang="en-US" sz="3500" b="1" dirty="0" smtClean="0"/>
              <a:t>The basic structural and functional unit of life</a:t>
            </a:r>
          </a:p>
          <a:p>
            <a:r>
              <a:rPr lang="en-US" sz="3500" b="1" dirty="0" smtClean="0"/>
              <a:t>Basic building block of life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Examples:</a:t>
            </a:r>
          </a:p>
          <a:p>
            <a:pPr marL="3657600" lvl="8" indent="0">
              <a:buNone/>
            </a:pPr>
            <a:r>
              <a:rPr lang="en-US" sz="1800" dirty="0" smtClean="0"/>
              <a:t>		</a:t>
            </a:r>
          </a:p>
          <a:p>
            <a:pPr marL="3657600" lvl="8" indent="0">
              <a:buNone/>
            </a:pPr>
            <a:r>
              <a:rPr lang="en-US" sz="1800" dirty="0"/>
              <a:t>	</a:t>
            </a:r>
            <a:r>
              <a:rPr lang="en-US" sz="1800" dirty="0" smtClean="0"/>
              <a:t>	    Skin cells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r>
              <a:rPr lang="en-US" dirty="0" smtClean="0"/>
              <a:t>Brain </a:t>
            </a:r>
            <a:r>
              <a:rPr lang="en-US" sz="1800" dirty="0" smtClean="0"/>
              <a:t>cells</a:t>
            </a:r>
            <a:endParaRPr lang="en-US" dirty="0" smtClean="0"/>
          </a:p>
          <a:p>
            <a:pPr lvl="1"/>
            <a:endParaRPr lang="en-US" dirty="0" smtClean="0"/>
          </a:p>
          <a:p>
            <a:pPr marL="3657600" lvl="8" indent="0">
              <a:buNone/>
            </a:pPr>
            <a:r>
              <a:rPr lang="en-US" sz="1800" dirty="0" smtClean="0"/>
              <a:t>	</a:t>
            </a:r>
          </a:p>
          <a:p>
            <a:pPr marL="3657600" lvl="8" indent="0">
              <a:buNone/>
            </a:pPr>
            <a:endParaRPr lang="en-US" sz="1800" dirty="0" smtClean="0"/>
          </a:p>
          <a:p>
            <a:pPr marL="3657600" lvl="8" indent="0">
              <a:buNone/>
            </a:pPr>
            <a:r>
              <a:rPr lang="en-US" sz="1800" dirty="0"/>
              <a:t>	</a:t>
            </a:r>
            <a:r>
              <a:rPr lang="en-US" sz="1800" dirty="0" smtClean="0"/>
              <a:t>Red blood cells</a:t>
            </a:r>
          </a:p>
          <a:p>
            <a:pPr lvl="1"/>
            <a:endParaRPr lang="en-US" dirty="0" smtClean="0"/>
          </a:p>
        </p:txBody>
      </p:sp>
      <p:pic>
        <p:nvPicPr>
          <p:cNvPr id="1026" name="Picture 2" descr="http://tissupath.com.au/wp-content/uploads/2011/09/normal-skin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74" y="2375029"/>
            <a:ext cx="2267726" cy="17007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i.livescience.com/images/i/000/035/547/i02/brain-cells.jpg?135826145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6166" y="3655749"/>
            <a:ext cx="1915063" cy="14354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utoShape 6" descr="data:image/jpeg;base64,/9j/4AAQSkZJRgABAQAAAQABAAD/2wCEAAkGBxITEhQUExQUFRUUFBQUFBQUFBQUFBQUFBQWFhQVFBQYHSggGBolHBQUITEhJSkrLi4uFx8zODMsNygtLisBCgoKDg0OGhAQGiwkHyQsLCwsLCwsLCwsLCwsLCwsLCwsLCwsLCwsLCwsLCwsLCwsLCwsLCwsLCwsLCwsLCwsLP/AABEIAMIBAwMBEQACEQEDEQH/xAAbAAACAwEBAQAAAAAAAAAAAAADBAECBQAGB//EAEMQAAEDAgMFBAcECAQHAAAAAAEAAgMEERIhMQVBUWFxEyKBkQYyQlKhsfAUYnLBFSMzU4KS0eGissLSQ2ODk6Oz8f/EABoBAAIDAQEAAAAAAAAAAAAAAAIDAAEEBQb/xAAvEQACAgEEAQIEBQUBAQAAAAAAAQIRAwQSITFBE1EFIjKRFGFxgdEjM0KhscHh/9oADAMBAAIRAxEAPwD5FA2xWWTtHewQcZEbXZoUWGXgD4pjXEkZoCecdI6yhKJblmoy43F2h8txtuNQkfS6Oq4rNj3LsVa4gpjVowxk4SNGnnB1WecGdrT6mLVSGQ1hSrkblHC+SThCnJbeOK4EqmoCfCBytTqV0hK9yndHMTcpD7HYGX3lKq2dHcsWMzXm5unI5UrbtkWVlUdZQlEsbcgKmy4xuSQ9WEAABLj2dDO1GKiJsajZjhFtjUbEtm7HCmehjkBpyDwKT5OrfyHm5CnpHGySaYxSS5peSJs0mVt0yu1ZjiyyTMS4M3xOXz8GaU45LKqwSWFUwoOmaVM4ELPNUdrTTUlQ0wEbkl8m+CcekCnjJ3I4ySM+fFOfgFAyMPHaGzd9tU1NswSjDH2A2qYsf6okttqeKbFGDNNSfAkiEm44DcsK/M9TJRbqLG5KVhZ3tUHqST4NstJiniqZkVFLbRaYZLOBqdGoP5RXAm2YdhcR5aj81VhqCGGytZYsJPEECypqxuPJ6b4LywBwxN8QNyBSrhj54lkW+IrchH2Zbcei4qCFWxMatTOPTIfOSooJAz1M5AwCUXCEqMpMfgpMIxPyG4byluV8I348Cxx3TATylx5blaVCck3NgcKKxWwgtV2C4HYVLK2jFFFdyGT4NGnx3KzqnMlVEPOrkVjCjKxxGIxdA2aoK2a1RHghz3j5oF2bZ1GB56V+aekcPLkt0NUcdylzZu0sPIvXG7kyHCMere6YsWplmNxIwqWDtOwqWTaS1xGijSYUZSj0xmPaMg0I8RdKeGDNsPiepgqTX2BzVsjtT5ZIo4oLpCc2v1GT6pFIad7zkD13IpSUROLT5c74X7mnT7MiA77nOPBtgPM3SZZ/ZHWxfCMf+cr/ACRpM2fFbKmaeZfNfxs8BL9eZvXwnTV9H+2I0TDqdApMTpYtK2Uq6y5VxgBn1dypAXyXCJRoTPJuXIsQmGNpMjCrsHaQoUEhlc03aqdMKEpQdxHBVRP/AGjCD70dvi0odrXTNPrwl/cj+6LNoInepM0cn3YfM5fFS5LwT0tPLqdfqSdlNGs0NuT2u+DSSpul7E/D4V3kX7FHSRR+pd54kWHkc1VN9l+pix/QrfuKSzOcbuN0aSRmnklN3IqSFCWSFQSJsoFR2FSyto5s9uqGRp06oE+LNSy5YrfBLYSqsKOGXk0dl0Je4ZZDXohbNGPHRPpHUi+AbteqKCE6vLxR55ouU7wciKcpGxStwsLikvlnXh/TxmW83JKacxu3ZWyhVEWVg0RZSyqIKsFkWvop0DTk6SGoqYDN/klubfCN2LSRh82X7BTPuGQ4DIINvuPeof0x6N30cow913WAHFKkrZ1dIqjbHJ9qAOIaMgbDRBZt3ryYlQbDDcAbzuTY0zlai4RoyntzyN+af4ORVyLOQobLhA7ohNk3ULs5QhKosqrBZyhXByhfAaKC6psbDFu7GBBENS4+NkFyNCxaeP1NlX07D6pPirTl5BlixP6GwObeHkiM8ouIPEpRSkSHKUEpDVC/NC0OxS5DllnZoWao0nyPUsDTqbIDbFRY9VbRZDHhj1OpVxVic+WMEeTneXG5WhKjiZZ7mXpackhVJjMELY1tKQABgQRQ/UZP8UZpTDE2RdQqzioRkKwaLwwlxsFTdB48UsjpDoiDBlmeKS5bmdKOKOGPHYAtJKO0jM4yk+RmkpC48t5QSka8Omd2x+WoawYWm/E8UqmzoPNDGqFPtQV+mI/FxKVzrlFj4F62W5irWWTGzDGFcsZgoHPzuGji78gFW5IbDS5MvXC/MZ/REf7435RZeZf+SH1l7GhfCZP/ADX2AT7KcM2kPHLI+SJZIsTl+H5sfNWvyFo6Yk206q3KhGPTyl+QV9CdzgVSmOno2lxJMWkjI1RpmSUXHspZWBSJaFRaSs0IW5WQtmuEbL/Yb7wh3jPwu7yKzU7mpiaZlniljZUm4UK3bkLPaiM8lRUFQpMJFLYg8FVBxnTs2mAStBbqNQlNUdCEllXHZR0haFSVjJZHFCE8hKalRz8uRyZSOEkq26FxxuTNMARMu7U6BL+pm7jBDnsxZZC4knem0c+UrdsqoUQoUcrKHaCgL8zk3jxQSkkadPppZX+RpPaALNFh8SkOTZ3YYYY40hcwAqWxT08W+Q7KRrc3ZD4lS2wvShDkVrK8aNyCOOOzHn1qiqiZj6gnenKFHJnqXJ9kYirpFbpGk+piO8+SzLHNHblq9LLm39jqSz3ZaBHTS5EY5xyy+XoNUT58hol1Zslk28IC6colETLUSRVlcQVHjBjr5JjjKxr8nC/Peh2tGmOfFl77B1FEbYmHEPiEcZJmbPp5x+aLtCWK+RR0ZN7fEgcsBGe5EhE40DjcpQMZDQmsqof6tIJFUKnEOGYcBxBD0aW9yEnx2KKzI40xWcIkJyACUQhs0KHY08oBayzT7byGNtxu61x0uqbS7G4sOXJ9EW/+GvR7HZF3n1GY1ZFGXA/xOLfklvJE6GL4flj8zkl/sckqIt0bTzdd3mPV+CVfsdLZB/VycyqZvhgsP+TF/tU3S9yPFhr6EWjrY75RQj/pRZdO6o2y4QwrqIZ9VTu/aQxP5hvZu82EKKckXLT4J8tcgn01O71HSRdQyVvlZp+JU3LygXpZtVjmv3X8GXtXYssYxENez95HctH4ha7fEW5lNi0+mcvUYckP7sf3XRgyMsmIwyjQzs2j7RwG7eqboLDieSVHq46XINaAAPissm2em0+OMI0TNsd7RidZo4uyCpJjZuC8mVU1jI8m2cfetl4JiiYM2qjHoxaqsLjmbpsYHI1GrbEHm6cjmTbky8capsPHibGBEl7jYsQvdMMdmjsd+ZCVkOjoJc0OMjzzSbOqo88mrDsEStycxp+88N+apSYc9PCSMPamx5YT3m5e8Mx5hPjNM5OfSyhyjNDiEdWYlKUWaVDWWKVKB1dNqvDHKqlDhib4qoyGZsCl80TOmjyRpmLJCkJHVGY3wwzcwoGuUcxpuoSMWmaEDrBKZvxukRIoSSR0GyZJbOyZH+8fcNP4Rq/+EHwR2l2Z1gyZnUF+/g0KaCCDNre0f78gBA/BHmB1NzwsgeVvo34tBhxc5Pmf+vt/JSor3uOZJ8UujTLO+kLGYoqEvLIrj5q6F7/zLdpzUove/cIwc0IyI1BYcShZpxtLoeY+2t/P80NGqMjU2dtLCR3jbgWhw57wom0w3tmqYtt/0Yinb2lHZsntweqx/OMnJrvuk2O6xyOiE1L9Th6vQThcoK0Y/o7S4WuxAhzcQLSLFpGRBBzBVZRfw9Jj42n2ObfW4paOjPIorkwdqbXklN3OJ6kpqj7nMzapvhGRJJdMSME8jYEhEZ2rLMiVOQyGKx6lpSenFKlI6ODT8WxkOhGRxE8Ra3yQ0zRvxLijEBWk8+mEhlLTcKmrQ3FkcJWjZ7TG3E034hZnGnyd2OX1Iboizqtw5IlBGeWpmnQ9RbVd6rsxwKFwro0YtTu4kErNlNe3HH4tVxm12Dn0sJLdExgyxTeznqO1mxst18uSVJHTw5LVMR2o8NcQjijDqcqujMJTDBZZj7KUEpUNRTNOuSFpmiGSL7NOh2eZDZhBsLuzsGji52gCB2asShN1F2x3s4ouEj/eI7gP3WnXqfIJe72N608Icz5/ITqa5zjck356qKJWTU+EJPlPFMSRilllfZVpJUATkyQVC+iQoTsI1qpjEmMxtJ+tELHxTY6xu4IDSg0brdd31uVD4suZgqGpjFPU/VyEA+LN2AMnsDlLazXmwxD3HHhwJ042KdGVrazHqNMlL1YL9TxW2qVzHEOBFiQUUfY5upi+10YssZTkzmTgxcsRWJ2svFTOJyBPQIXJIbjwSk+EOmlEYvIbHc3eg5l0a9kMSuffsLyV7jkLAcESghMtZO+Ogf2w8G+Snpor8bP2X2Ek45hIVBILBK5puEMkn2NxZJwlcTUEHaC4FjvCTe1nXWP1Y7q5FxCQUViVjcWbuxa7BcbilSR0MEl0xavhaXEhSMmLz4ot2i1FHhueAVt2wYR2xbMOtdd5KeujkZOZNgLKwKOsoUzcovR45OqCY2nMMFjK4fhPqdTnyQSyKJv03w/Jl+aXyr/f2/k1J65rW9nEwRxjPC0k4j7z3e07mkyk5dnYx48enjtgjLlk+rqJCsmQUkTEYZ0ygaVdiVGTdBMKqx23wXwqrGbFRdrbKrCUVEvZQujRpICQBvPy3fXNAzTjjwadRAGtIHs2B4ucdelvreqHVRnvZbXy4clC0iGvHBCxsGgjeSEevyGaOpsRyP1ZUNjKzW9Ip43wtne0nvBkjm+s0kdx5HA2IPO3FaI/Or8nJ1VYJU18r/0edbRU7hcTwgcHvDCPAqbZmV5NN5lX6idR9lj/AOKJDwja4/4iAEShN9iJZ9NH6eTPqNsO0jAjHK2I9SjUEjNk1k5cR4X5Ga55OZNzxKOjI5FCVYDZCsCyqsELCSNELGY030MMaBmUtuzfCEYcyDMqTfJDtHR1Db4HxVtt3235g2KCvY0+qq+YvC+E6SYTwfcfG1lHGRUcuH3oaPZD1pY/BwcfIKtsvYc82GuZISrtqNw4I9Peta6OMK7MmfUqS2xXBkJhjoY2fQPmeGRtudTwa0aucdwHFQkYOTqKtnpaeigph3XdpNvkAs1nKO+f8Vr9NEmeTwjr6XQxxvfk5f8AwVmlvz45n5paN0pIUkYfookzLkg3yhYt4eSOzI4t9FcDuBRWgNk/YI1qEbGPgIyNVYyOP3LYFQWws2Pl8VLJsCNjubKF7T0mwaAySNa3cQ5x4Acfj5qkrY5tRVjG3cLXWbazcmjK5O95tzvbgowo2+zzz3oRiBOfwUJfsWY8fV0LQyMkNQuB18CNfFCaItM06JvaskgcRaRpbn7LtWO6BwYfAJmOVSM+twrLhkvPg+e1LSCQRYgkEHUEZEFa0eSkwKsURZWTl9F+wf7p8lW5BejkavawTgUSEtNdkKAlo47qnKhmPE5MawWCVdm5Q2IHgJRWkJ2SmwoAaq7G1HGgMkxKJRM88zkDxIqA3snGqovezsalE9RjGz6WSaRkUYu95sBoOJJO4AAkncAVKLUpSdLs9pJC2CPsIjcZGV4/4r+P4RoBp1JJObJO2el0mm9KHPb7MuVx/wDqAdJsC5WLfPZS6sCySoRl2tVBpe5xYFLKcI+CQ1QlWSG2UJVBGs4qEoLTR3cA0EuJsANSTuChKSPZ1DmUcHYs7077Gdw0ad0QdyB0HM70x1FV5AgnOW59eP5PI1LiSSTr4+aUPSFu6oEqRNxwVBqjnBUE0i0Jsoy4NLo1KR/eadCCAfyv5Kh7aPM+mcOGrl+/hk8ZGNc7/EXLdHlJnjtbFQzSivcxWNuiMsVY3GA1AzXD5RyBr3dEmTSOlgWSYrXw2RY5GXW4UjNIWg47Q/SAFJmdTSpMYdTFLUjXPB5YCaQNyCYlZky5Iw4Qk9901Kjnym5MljCdFAaIIULIUJR1lCj2+wKMU0HaH9tO3/twn1QPvPyJ5YRvKTln/ijtfDNLS9aX7fyCe+5Wc7aBubdQjSYEssVYpxpkYQVCqTO7PgrsrZ7Ehn1ZUWkWweKhKIIVg0XYy+g8f7qEDw0jnkADU88/6qEo9LTU0VE3G8F059UXw4Odtb893yP6f1F1u4XX/Tz1dtEvJNgBuDcgPE5nxQDbpGc6fmpQHqIp2yuivVRDXqUUpvwHBHmgNKaLWsbbjooX06NPZLruaDoSB5kBVXI1T+UxfT5166QZdxsbMuUbSfK9vBbkqSPI6uW7PNr3/wDDIp4lTZMcA8UNylyka8WG3yMSVGEWCWo32bJZvTVRM2pmJToROZqM7kJlNOey0cpGipxTDx5ZQfA27aMhFsvJAscTXLX5nGmKOcSjqjG5OT5OVkJVFnKFnKENj0UoGyzjHnHE0yyA+01pADejnOY08iVTdKx2nxerlUPv+huV9SXvc45kknz+CyHp1S4QuGoQ0i4iO6yge0kw31sqstxvsE6nKuxbxsgQu5fJXYO2R3Ynl5qWTYyexIUKcWizGXVlGnSbMe4Xya0avdk1ttep5C5Uol1wM/pVtO0iDN5yMzsnDjgb7PXM9Fd10C439X2MCoqHOJLiSTvOZKopsTfMioTLLQF8vREkIll9inaC6ugPUV2EYc8kLGwfPA3EbhAzZCW5Bv7KhzZr+j9g/E7JrQ4uPBrRiJ8AD5K4q2Vkko43J+DwtbVmWWSU6yPc8jhicTb4rYzx927fkdonApcjoadpmkIhZZ2+TsxxLaZNY4BOirOVqZKJnPcnJHLnK2VVizgoRDE1W5wAJyHIBUHYBWQs229UWiVAiFCHKFHqfRVhbT1Dxq98cQ6NBe/5s8krK+KOn8Mh80pfsEDbJB2UcJFQakFjPJUNTHIKRz/VaT0/opRdoNJsioAv2MtuOB1vNXtfsD6kPdCjqV3O/CyotoZpthVEnqxOI4kWHx1RKLYqU4x7YeXYPZ/tpGR8r43+DG5+dle2uwfUT+lWLGqgiPcaXke1JkL8mA/MlT9Cn+Zn1+1nyeu4kDRvsjo0ZDwU5YtzjFcGbLUK0hE8wrJOUxRMk878gXTFEoozyzSfZUHNQFPkLvVDuG6YWJud0LY/HFp2OwapbN2NjWHO/wBaIRzdMffIyGnOMXNQMIabg9n7bstAch5o1a5QnJLHL+nPp9mFLsqB/qFzDwJxN+OaNZmu0Y5/Csc+cUv2ZkVVK+I2OXAjQpqakcnLhyYJVLgH9qfpiPmr2r2K/EZarcwRJKsU232QrBIUBo4KERfDwVB0VVlFrqgi8bblU2MjG2a0FCwjMfEpUpvwdLDpINXJAKima3NquMm+xOfTwj9J6H0cbejkO9s5H80cdsv4T5Ksvg0/DH8s1+f/AILSFJOiQ1oUCVDMLvBUMUjRi2pg0cbjrbyvZWRtM0af0qmb6rsPMXA8ha5RKbXQuWOEu1Z0vprP7w6kXJ8Dqr9SQHpYl4Mat9Ip5CS+V7r7rkD+UZIW2+y1sh0kZE9YTqVaiLlmFH1KJRM0tR7AXP5oqEynXkC6REkZ5ZAL3okjNKbbOChFbDNGSE0xXHJaMKmFjXuOwNS2dDEh2kguegueQ4lCzRBGpMxkTO0kybnhbo6Qj2WjrqdAOdgbjGwc+ZYo358I8vXVskrzI83cdwya0DRrRuaAnHHuTe5vkrHMQhcTRjzSiaTHCRha7PLJLVxZ0JqOoxU+zztRFhcQtSdnmskHCTiDAUAIKspkKA2coSyQ5QtMkFUEmcoQZpRmgka8KNVjzayXR0VN1SOdG1ub8zwUv2J6aXOQ9B6JTiVtRAMiWskYALC8ZLT/AOweSpxdcjMOaG/bFUqM6pZZxB3FAaXwCGqhaZd9QdB8NFKL9Qp2ilFb0DknVpASyC5mV0JeWwUs6JREZM1AXSEoqoRLI5OirpLK6AlkroC+REkIlksre6sXdnWVF0Fa1UOjGgjBcqmNim2MsjS2zXHHSsfp6YnID6GqFs1RiehggZBFjkF8XqtvZ0rhuHusB1d06Gl+YyUtvC7PObSe+Z5kkc0k5ADJrGjRjBuaP75kko9xhlhbdt8mdLEQiTsRODiAcUQm6DUc9ignE16XNUjttRi4cN/5osT4EfEsaUtyMpOOWM0sBcbAXS5M14MTkzWbs5m+QA7xhvbxulbjprTcdo88tR54kFUWmSFAkWCoJGjs9gKVJnT00U+zVmLY233pfLOg1GCsxppS4pqVHLy5XNmn6K1wgqY5HercsfwwPBa4npe/go2FhuMlI9D6UUZjqXDcXFw5gk2P1wSHxZ13zTRhSZFWLfYF71dC3Ogbnq6AcwL3okhMpsG5ysVKXuDuiFXyQHKA7rZR6sXIpZWBRYNVBqIRrVTY2MbCYLqrGbHIYjj0QNmqEOjSpqY5ZZlLbNsIUjX/AFdMAZAHynNsRJ7vB0tvVHAankM1deWU8iT2x7MHam0HyPLnuuT4AAaNaNwHBEuTNllXBmOkKYkYpTZAlKlA72De5WA2RG/NUwscueB3aTj2Yy3BDj7NOud40ZDBmnM5EezYa/smfeKQ+XR2INYYX5M51QbpigYZaht9gqilfGbSMcw8HtLT5FMMTi12qBKELAKBJBGRk6C6qw0jQ2Owl2miXPo3aLc50M1rsRSos6WeN8Cop+SPcZPw7voOyNA2aIY0j21JMKyBgNvtFOzAeMsVrMf+JpNj1B4qpco0Ylte19Pr+Dze0IiDpuH91EDli0IPGiIzMG5EgGDKsWDcFaFyRQhWLaOAUJRGFQradhUsm0sGKrDUA8USFs0Y8YeOJC2OjA2Nm7Kc46ZAXJ0y66NGRzPBDdmqMFHlnVu22Q3bTnE/QzEd1vKIHU/ePgN6OMPcyZtW/ph9zDilJJJJJJJJJuSTqSd5UkVgkUqVIg5xR7kwwydA8asXuOLlArLwjNDLoZhXzDe1njC1vRVjHa+SpIToI7u6I5ukZNLDdO/YtXSXJ8kMEM1U+aFcCZZj2NnrZavtWYJLOG4u1HiskJtHq9RhhmjXk8rUxYXEeS1p2jy+XG8ctoNWLLAqg0bmyzhjPP8ANIyM7WgglGywAKUb6TJwqWU4l2Rkq7JtNvZ4+zWmcQHDNo6ixBG+4JHQq0SSSXI1L2dVG6SHVovLF7cZv6w4sN/W87FU4tcg480Mtwvn/p52eAjQcbg9fmrTFTxtdCpZvHiN6OxDj5RSSNWmLlEEWqxdFMKgNEYFdlbCQFRaRYRqWEoBo4kLY2OMbjh4oGzXGA+6NkLQ+YlgIuxgA7ST8IOg+8cvgFcYuQObPDCue/CM+T0gfIcFhHFfKNt7XGhe45vdpmcuACbtSXBzvxE5yub/AG8CNZHY33FUmXkjzYJrlGSMqOkkUSDnktULPciRkk0wSISXaLqmMirNHZ1Pnc7kqTOjp8VclayBrnXLwP4Vam14By6WGR3LJX7BNm0+G5uD4KpTsLT6b022nZmTZuTY9HOy85GGbHkgbNEcXA22QpLijoxyys6qia4XKOEmuANTghkW5izDF7pPiUT3+5kg9J043+5MlO05ty8VSnJdhZNNikrhwaVPDaPyQz7NulW2NEMnsgo0rLTG4qlm8fJShiyRGDtZjB3GAH3jmfBWkLnkSMPaG0XPNySSmxicvUalvhA9mVMkUjZI3Fj26Ec9QRvB0IORRtmTHBuW49pHU09Q3E7BTyEd5rsqd595jif1R5HLnuSXG+jsRz0v6n3/AJ/kS2jsKWI95hAIyORaQeaF2uw1CMuYCU9IcINjY7+fLiomVPE6sSkpz5o1IzyxMCYiEVoU8bRIgJVbiLE2WEBU3BrExiKhOWRz0yOaFyGxwM0mbLwgGRzY27i69z+FtrnwCEcoJcE7QqREzFTtBNrY5LOcOJazQO5knojgk+zPrJZYR+Tr38nkKid8ji57nOcdXOJJPiU443N2DUJRpUc4cMDtdxQyXlGrDkTW2R09M5uo/ohsc8bQu5iKxbhZQxKWB6VnCBTcWtPbHKai3uyHE/kgbb6NUMMYcyOqageqzTjxV1QOTLfCANiJQuSRI4ZS5DUxsSCqfI3GtrpiU4s4psejn5ltyMkPVUEsjO7VTaT1qY3C6+XFLapm/FNTW1h4tnxj1nWQSyy8GrB8O065ySotVNiaO7coYOTfIeojp8cfkO2dVAgxnfonyjwc/T51u2gqiEtOYQIdki0wBcUSQhykikl0aQqblIqyG6m4GOGx+OEMGJ5twG8obvo0bY41cgM85f04K1wJlLfyaGydsTQtwMke1h1Ze7P5TcX8EMrrgfp2ovk3YfSewOKCF1xnbFHi5uAOE+SBfmjfOfFxf35Bs2rSvBxRSRg6gdnK0c23wkdPiVbihUNRfEokfaNnDMyyHkIjnyte3xVqD9wJ6nFHwxV+1qEerHO47sXZs+ILreRV+n+Yr8bDxEWdtwexBGObyXn/AA4R8FNiK/FTfSS/YG/bM5JIcGX/AHbWxm3DE0X+KukT1JvtiRmJNySSdSTcnqVVEjOjToZQ4Fp3/NB0zaqyQpmBtCnwPI3ahaE7RwMkNkmhdQHgqrBG6faMjBYEEe64XCpxTGwzzx/Swn6U4wxHp2g/1qtiD/GT8xj9n/JD9pjdDGOpkP8AqCnpoj1s/EV9n/JR+1H7gxv4WC/m65V7IgPV5n5r9EDE7nes4nqSVKJCcpO2zgc0LGJ/MOh1mpFcnVUqx8GfNKQbrRGKo4+bNKMrGJG424h4oV8ro0TSzQU4i6MzcgZDmiXRnyOpDNLKlzibdLl55GqpxJBQRo16jddikkiNRMWTL4Ah+8JlGXeaFPtY6SDG3rZw6FA8aZrxa6UVUuUMMmpnavcz8TC7/LdB6cjStZp33a/ayXyUo0lc7kI3D/Mr2SB/F6fxf2F5NqNH7NlvvOIJ8hkFax+4qeu8QVGfLM5xu4klMqjHKbk7bLRSWQtDMeTb2Ox1Me+/gEtxkbYajD/lZb7S1xs2/ipta7CeojN7YE1Eu5RKy8ktqoQkemJHPySbZMblGSDbGo0LNkUMmPJBY/bwAeUSFyD0MligmjVpZcnbeaLgo4Pgx66FTsyLJhgoJCG3717ctVRZ04bfu3tz1VlUgRChTSIVgnBt9M1CJX0aFPsyQ5nCwfeP5C5+CXKcfc3YNJmfO37h/wBF7+1i/wDL/sQepEe9DlTvj7//AAOKMWt2jD/OP9KXas2xwy2U6EKrZkmobiHFpDvknwmjl6jR5e6AUxLDmOoOSudMVp5SxMcHYHMlwPC17eKXUvc1ueB9pmbOzNOiznZ4cloAqkFgTTGKyU4Qgxq2a9ZkagqM8uT6OS5WddQqzlCHKFnKEsmyoumWAVWGoskNVWEosnCpYW0com2uUE2bNNHyVebqkXN2wRYisS8dhI2KmxuPHQZqGx6RohvcQeTVtqIhIExGObotRuzQzH6WVsNtp2Q8FeMD4gqZj3TTl2VJVgNnWVEoghWU0WYy5sFGy4xcnSNemgEY3Fx38FnnOzuaXTLGr8hs0lnQVg5LhRC8loSkmIKeopnKyZ5RZ0daVHiJDXsbZXE5HMcHZ/NC4tdGqOpjPiSTLWiPsD+Zw/NVvkH6OnfNf7M+ZqbFnNzQ5KMaibFwjReqb3UMHyM1Uf6YhZPOVRIapZaiycCqwtjJDVLLUWXDENjFBI5QnB11CWEjNtRf4Kg0iMJOgVlNNjsLCGJUuzo4FUCllRKsu2JVuGxwponslLL9JoapKYkqmxkMbC18oHdG5RF5JUqM2So3JqRzM0uQ9E1Lmzdo4eTtuPGQR40I+ITuVGQmnLJChaIKhTZCsA0NjxXcTwS8j4OhoYbpWxsuuTms7Ounz2MwtvvQUbIP3GqrZzg3Fa7eI0VU0MnGMkY81ME2OQ5WbSxbsWfTJiyGGelS5RzGKNkhBphwDzS+DWlMFMjiZ83YJqNiI9hK31R0VY+xmt/toQCecoIxAxsAhQj30DKISypVgMhWCiwVBobJ/VoB3g9d6CRNMclwD1AO5WDIw6zV3X80uXZ0cH0CLULDiMRoDXjDhQcx9+UeWShH0YdQUxHPzCW9N8HNf1GnR6hIkdnTdCe0j302HRzNZ9YmmGI5QhxUKIUIaWyTr9bkrIdLQknVL8GpvkbpnG4zQPs2YWz3WxmAwuuAct4ujXQ6T5PGVQ7zup+aS+w5CbwjRimkViGauQGJKw9kJppH/9k="/>
          <p:cNvSpPr>
            <a:spLocks noChangeAspect="1" noChangeArrowheads="1"/>
          </p:cNvSpPr>
          <p:nvPr/>
        </p:nvSpPr>
        <p:spPr bwMode="auto">
          <a:xfrm>
            <a:off x="155575" y="-2332038"/>
            <a:ext cx="6477000" cy="4857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pic>
        <p:nvPicPr>
          <p:cNvPr id="1032" name="Picture 8" descr="https://writersforensicsblog.files.wordpress.com/2014/04/red-blood-cells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0652" y="4872038"/>
            <a:ext cx="2344338" cy="17152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99783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Tissue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13607"/>
            <a:ext cx="8596668" cy="3880773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A group of similar cells that work together to perform a specific function in the body</a:t>
            </a:r>
            <a:endParaRPr lang="en-US" sz="3200" b="1" dirty="0"/>
          </a:p>
        </p:txBody>
      </p:sp>
      <p:pic>
        <p:nvPicPr>
          <p:cNvPr id="2050" name="Picture 2" descr="http://i1197.photobucket.com/albums/aa429/kevintanzm/tissu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127" y="2939884"/>
            <a:ext cx="9135073" cy="20979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71165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Organ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366959"/>
            <a:ext cx="8596668" cy="3880773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A combination of </a:t>
            </a:r>
            <a:r>
              <a:rPr lang="en-US" sz="3200" b="1" u="sng" dirty="0" smtClean="0"/>
              <a:t>two</a:t>
            </a:r>
            <a:r>
              <a:rPr lang="en-US" sz="3200" b="1" dirty="0" smtClean="0"/>
              <a:t> or more tissues that work together </a:t>
            </a:r>
            <a:r>
              <a:rPr lang="en-US" sz="3200" b="1" smtClean="0"/>
              <a:t>to perform </a:t>
            </a:r>
            <a:r>
              <a:rPr lang="en-US" sz="3200" b="1" dirty="0" smtClean="0"/>
              <a:t>a specific function in the body.</a:t>
            </a:r>
            <a:endParaRPr lang="en-US" sz="3200" b="1" dirty="0"/>
          </a:p>
        </p:txBody>
      </p:sp>
      <p:pic>
        <p:nvPicPr>
          <p:cNvPr id="3074" name="Picture 2" descr="http://thethinkinglab.org/wp-content/uploads/2012/06/Organs-TheHumanBody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6199" y="2382053"/>
            <a:ext cx="3113837" cy="4374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83998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Organ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384212"/>
            <a:ext cx="8596668" cy="3880773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A group of organs working together to perform body functions</a:t>
            </a:r>
            <a:endParaRPr lang="en-US" sz="3200" b="1" dirty="0"/>
          </a:p>
        </p:txBody>
      </p:sp>
      <p:pic>
        <p:nvPicPr>
          <p:cNvPr id="4100" name="Picture 4" descr="http://yoselinbodysystems.weebly.com/uploads/1/9/7/8/19789415/2883001_ori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9835" y="2514221"/>
            <a:ext cx="8571431" cy="3964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39865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Organism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77837"/>
            <a:ext cx="8596668" cy="3880773"/>
          </a:xfrm>
        </p:spPr>
        <p:txBody>
          <a:bodyPr/>
          <a:lstStyle/>
          <a:p>
            <a:r>
              <a:rPr lang="en-US" sz="3200" dirty="0" smtClean="0"/>
              <a:t>Anything that can live on its own </a:t>
            </a:r>
          </a:p>
          <a:p>
            <a:r>
              <a:rPr lang="en-US" sz="3200" dirty="0" smtClean="0"/>
              <a:t>A </a:t>
            </a:r>
            <a:r>
              <a:rPr lang="en-US" sz="3200" dirty="0"/>
              <a:t>system with many parts that depend on each other and work together</a:t>
            </a:r>
          </a:p>
          <a:p>
            <a:endParaRPr lang="en-US" dirty="0"/>
          </a:p>
        </p:txBody>
      </p:sp>
      <p:pic>
        <p:nvPicPr>
          <p:cNvPr id="5122" name="Picture 2" descr="http://upload.wikimedia.org/wikipedia/commons/thumb/3/3c/Animal_diversity_October_2007_for_thumbnail.jpg/400px-Animal_diversity_October_2007_for_thumbnai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2798" y="3302641"/>
            <a:ext cx="2975813" cy="31469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http://www.pineswcd.com/vertical/Sites/%7BB4CF315C-B365-47D6-A226-5F80C04C0D48%7D/uploads/tree_clipart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6665" y="3162491"/>
            <a:ext cx="2906802" cy="3287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09734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471577" y="650815"/>
            <a:ext cx="1086928" cy="560717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1558505" y="1293843"/>
            <a:ext cx="1503872" cy="825261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/>
          </a:p>
        </p:txBody>
      </p:sp>
      <p:sp>
        <p:nvSpPr>
          <p:cNvPr id="7" name="Oval 6"/>
          <p:cNvSpPr/>
          <p:nvPr/>
        </p:nvSpPr>
        <p:spPr>
          <a:xfrm>
            <a:off x="3062377" y="2119104"/>
            <a:ext cx="1863306" cy="1155460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8" name="Oval 7"/>
          <p:cNvSpPr/>
          <p:nvPr/>
        </p:nvSpPr>
        <p:spPr>
          <a:xfrm>
            <a:off x="4925683" y="3274564"/>
            <a:ext cx="2422746" cy="1520887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/>
          </a:p>
        </p:txBody>
      </p:sp>
      <p:sp>
        <p:nvSpPr>
          <p:cNvPr id="9" name="Oval 8"/>
          <p:cNvSpPr/>
          <p:nvPr/>
        </p:nvSpPr>
        <p:spPr>
          <a:xfrm>
            <a:off x="7348429" y="4459857"/>
            <a:ext cx="3050876" cy="1926566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/>
          </a:p>
        </p:txBody>
      </p:sp>
      <p:sp>
        <p:nvSpPr>
          <p:cNvPr id="10" name="Down Arrow 9"/>
          <p:cNvSpPr/>
          <p:nvPr/>
        </p:nvSpPr>
        <p:spPr>
          <a:xfrm>
            <a:off x="809284" y="1241018"/>
            <a:ext cx="205757" cy="5157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ight Arrow 10"/>
          <p:cNvSpPr/>
          <p:nvPr/>
        </p:nvSpPr>
        <p:spPr>
          <a:xfrm>
            <a:off x="912162" y="1730136"/>
            <a:ext cx="608296" cy="21500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Down Arrow 11"/>
          <p:cNvSpPr/>
          <p:nvPr/>
        </p:nvSpPr>
        <p:spPr>
          <a:xfrm>
            <a:off x="2078967" y="2150815"/>
            <a:ext cx="250165" cy="62123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ight Arrow 12"/>
          <p:cNvSpPr/>
          <p:nvPr/>
        </p:nvSpPr>
        <p:spPr>
          <a:xfrm>
            <a:off x="2208362" y="2772045"/>
            <a:ext cx="854015" cy="21269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Down Arrow 13"/>
          <p:cNvSpPr/>
          <p:nvPr/>
        </p:nvSpPr>
        <p:spPr>
          <a:xfrm>
            <a:off x="3780608" y="3333445"/>
            <a:ext cx="205757" cy="76410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ight Arrow 14"/>
          <p:cNvSpPr/>
          <p:nvPr/>
        </p:nvSpPr>
        <p:spPr>
          <a:xfrm>
            <a:off x="3986365" y="4035007"/>
            <a:ext cx="855586" cy="28682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Down Arrow 15"/>
          <p:cNvSpPr/>
          <p:nvPr/>
        </p:nvSpPr>
        <p:spPr>
          <a:xfrm>
            <a:off x="5931299" y="4795451"/>
            <a:ext cx="296973" cy="7168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ight Arrow 16"/>
          <p:cNvSpPr/>
          <p:nvPr/>
        </p:nvSpPr>
        <p:spPr>
          <a:xfrm>
            <a:off x="6098875" y="5512279"/>
            <a:ext cx="1135013" cy="27604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3591121" y="5788325"/>
            <a:ext cx="12508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Cell</a:t>
            </a:r>
            <a:endParaRPr lang="en-US" sz="2400" dirty="0"/>
          </a:p>
        </p:txBody>
      </p:sp>
      <p:sp>
        <p:nvSpPr>
          <p:cNvPr id="25" name="TextBox 24"/>
          <p:cNvSpPr txBox="1"/>
          <p:nvPr/>
        </p:nvSpPr>
        <p:spPr>
          <a:xfrm>
            <a:off x="2009954" y="4969199"/>
            <a:ext cx="14666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Organism</a:t>
            </a:r>
            <a:endParaRPr lang="en-US" sz="2400" dirty="0"/>
          </a:p>
        </p:txBody>
      </p:sp>
      <p:sp>
        <p:nvSpPr>
          <p:cNvPr id="26" name="TextBox 25"/>
          <p:cNvSpPr txBox="1"/>
          <p:nvPr/>
        </p:nvSpPr>
        <p:spPr>
          <a:xfrm>
            <a:off x="4680469" y="736977"/>
            <a:ext cx="12508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Organ System</a:t>
            </a:r>
            <a:endParaRPr lang="en-US" sz="2400" dirty="0"/>
          </a:p>
        </p:txBody>
      </p:sp>
      <p:sp>
        <p:nvSpPr>
          <p:cNvPr id="27" name="TextBox 26"/>
          <p:cNvSpPr txBox="1"/>
          <p:nvPr/>
        </p:nvSpPr>
        <p:spPr>
          <a:xfrm>
            <a:off x="7233888" y="1837639"/>
            <a:ext cx="12508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Tissue</a:t>
            </a:r>
            <a:endParaRPr lang="en-US" sz="2400" dirty="0"/>
          </a:p>
        </p:txBody>
      </p:sp>
      <p:sp>
        <p:nvSpPr>
          <p:cNvPr id="28" name="TextBox 27"/>
          <p:cNvSpPr txBox="1"/>
          <p:nvPr/>
        </p:nvSpPr>
        <p:spPr>
          <a:xfrm>
            <a:off x="809284" y="3850341"/>
            <a:ext cx="12508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Organ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88659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Organization of Life Continued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981200" y="1600201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59390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394</TotalTime>
  <Words>214</Words>
  <Application>Microsoft Office PowerPoint</Application>
  <PresentationFormat>Widescreen</PresentationFormat>
  <Paragraphs>63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Calibri</vt:lpstr>
      <vt:lpstr>Trebuchet MS</vt:lpstr>
      <vt:lpstr>Wingdings 3</vt:lpstr>
      <vt:lpstr>Facet</vt:lpstr>
      <vt:lpstr>The Organization of Life</vt:lpstr>
      <vt:lpstr>Organization of Life</vt:lpstr>
      <vt:lpstr>Cell</vt:lpstr>
      <vt:lpstr>Tissue</vt:lpstr>
      <vt:lpstr>Organ</vt:lpstr>
      <vt:lpstr>Organ System</vt:lpstr>
      <vt:lpstr>Organism</vt:lpstr>
      <vt:lpstr>PowerPoint Presentation</vt:lpstr>
      <vt:lpstr>Organization of Life Continued</vt:lpstr>
      <vt:lpstr>Organism</vt:lpstr>
      <vt:lpstr>Population</vt:lpstr>
      <vt:lpstr>Community</vt:lpstr>
      <vt:lpstr>Ecosystem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Organization of Life</dc:title>
  <dc:creator>Chelsey Haske</dc:creator>
  <cp:lastModifiedBy>TRAUB, ANTHONY</cp:lastModifiedBy>
  <cp:revision>16</cp:revision>
  <cp:lastPrinted>2015-02-06T00:37:51Z</cp:lastPrinted>
  <dcterms:created xsi:type="dcterms:W3CDTF">2015-02-01T00:59:47Z</dcterms:created>
  <dcterms:modified xsi:type="dcterms:W3CDTF">2018-03-07T13:12:11Z</dcterms:modified>
</cp:coreProperties>
</file>