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3" r:id="rId8"/>
    <p:sldId id="265" r:id="rId9"/>
    <p:sldId id="262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4920-0AB4-4A6A-859D-001E16323FE0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AE6C4-521A-459E-A135-5EA57E5B4A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4920-0AB4-4A6A-859D-001E16323FE0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AE6C4-521A-459E-A135-5EA57E5B4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4920-0AB4-4A6A-859D-001E16323FE0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AE6C4-521A-459E-A135-5EA57E5B4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4920-0AB4-4A6A-859D-001E16323FE0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AE6C4-521A-459E-A135-5EA57E5B4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4920-0AB4-4A6A-859D-001E16323FE0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95AE6C4-521A-459E-A135-5EA57E5B4A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4920-0AB4-4A6A-859D-001E16323FE0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AE6C4-521A-459E-A135-5EA57E5B4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4920-0AB4-4A6A-859D-001E16323FE0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AE6C4-521A-459E-A135-5EA57E5B4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4920-0AB4-4A6A-859D-001E16323FE0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AE6C4-521A-459E-A135-5EA57E5B4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4920-0AB4-4A6A-859D-001E16323FE0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AE6C4-521A-459E-A135-5EA57E5B4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4920-0AB4-4A6A-859D-001E16323FE0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AE6C4-521A-459E-A135-5EA57E5B4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4920-0AB4-4A6A-859D-001E16323FE0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AE6C4-521A-459E-A135-5EA57E5B4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694920-0AB4-4A6A-859D-001E16323FE0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95AE6C4-521A-459E-A135-5EA57E5B4A5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ZGINaRUEk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Baveuse" pitchFamily="2" charset="0"/>
              </a:rPr>
              <a:t>The Atom</a:t>
            </a:r>
            <a:endParaRPr lang="en-US" sz="9600" dirty="0">
              <a:latin typeface="Baveus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43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Isotopes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153400" cy="539496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Atoms that have the same number of protons but different number of neutrons</a:t>
            </a:r>
          </a:p>
          <a:p>
            <a:pPr lvl="1"/>
            <a:r>
              <a:rPr lang="en-US" sz="3000" b="1" dirty="0" smtClean="0"/>
              <a:t>Share most of the same properties</a:t>
            </a:r>
            <a:endParaRPr lang="en-US" sz="3000" b="1" dirty="0"/>
          </a:p>
        </p:txBody>
      </p:sp>
      <p:pic>
        <p:nvPicPr>
          <p:cNvPr id="3074" name="Picture 2" descr="http://lc.brooklyn.cuny.edu/smarttutor/corc1322/images/isotop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657600"/>
            <a:ext cx="545782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77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868362"/>
          </a:xfrm>
        </p:spPr>
        <p:txBody>
          <a:bodyPr/>
          <a:lstStyle/>
          <a:p>
            <a:r>
              <a:rPr lang="en-US" dirty="0" smtClean="0"/>
              <a:t>Atomic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31876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Weighted average of the masses of all the isotopes of an element</a:t>
            </a:r>
            <a:endParaRPr lang="en-US" sz="3200" b="1" dirty="0"/>
          </a:p>
        </p:txBody>
      </p:sp>
      <p:pic>
        <p:nvPicPr>
          <p:cNvPr id="4" name="Picture 2" descr="http://thomasthinktank.pbworks.com/f/1316022132/ele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976226"/>
            <a:ext cx="3505200" cy="3392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03074" y="54102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Atomic Mass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0959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609600"/>
            <a:ext cx="5181600" cy="579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838200"/>
            <a:ext cx="2438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Atomic Number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181100" y="2667000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Chemical Symbol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1181100" y="3810000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Name of Element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1189809" y="5257800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Atomic Mass</a:t>
            </a:r>
            <a:endParaRPr lang="en-US" sz="44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724400" y="1295400"/>
            <a:ext cx="1828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105400" y="562728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05600" y="8382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# of _________________ and # of </a:t>
            </a:r>
          </a:p>
          <a:p>
            <a:r>
              <a:rPr lang="en-US" b="1" dirty="0" smtClean="0"/>
              <a:t>_________________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856812" y="4857838"/>
            <a:ext cx="22098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# of _________________ </a:t>
            </a:r>
            <a:r>
              <a:rPr lang="en-US" sz="4000" b="1" dirty="0" smtClean="0"/>
              <a:t>+</a:t>
            </a:r>
          </a:p>
          <a:p>
            <a:r>
              <a:rPr lang="en-US" b="1" dirty="0" smtClean="0"/>
              <a:t>_________________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6254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609600"/>
            <a:ext cx="5181600" cy="579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838200"/>
            <a:ext cx="2438400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4400" dirty="0" smtClean="0"/>
          </a:p>
          <a:p>
            <a:pPr algn="ctr"/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181100" y="2667000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Cu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1181100" y="3810000"/>
            <a:ext cx="44958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1181100" y="5257799"/>
            <a:ext cx="44958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6172200" y="609600"/>
            <a:ext cx="259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# of protons = ________</a:t>
            </a:r>
          </a:p>
          <a:p>
            <a:endParaRPr lang="en-US" b="1" dirty="0"/>
          </a:p>
          <a:p>
            <a:r>
              <a:rPr lang="en-US" b="1" dirty="0" smtClean="0"/>
              <a:t># of electrons = ________</a:t>
            </a:r>
          </a:p>
          <a:p>
            <a:endParaRPr lang="en-US" b="1" dirty="0"/>
          </a:p>
          <a:p>
            <a:r>
              <a:rPr lang="en-US" b="1" dirty="0" smtClean="0"/>
              <a:t># of neutrons = ________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7561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www.youtube.com/watch?v=DZGINaRUEkU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33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4000" dirty="0" smtClean="0"/>
              <a:t>Nucleus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318760"/>
          </a:xfrm>
        </p:spPr>
        <p:txBody>
          <a:bodyPr>
            <a:normAutofit/>
          </a:bodyPr>
          <a:lstStyle/>
          <a:p>
            <a:r>
              <a:rPr lang="en-US" sz="3000" b="1" dirty="0"/>
              <a:t>T</a:t>
            </a:r>
            <a:r>
              <a:rPr lang="en-US" sz="3000" b="1" dirty="0" smtClean="0"/>
              <a:t>he center of the atom</a:t>
            </a:r>
          </a:p>
          <a:p>
            <a:r>
              <a:rPr lang="en-US" sz="3000" b="1" dirty="0" smtClean="0"/>
              <a:t>Has a positive charge</a:t>
            </a:r>
          </a:p>
          <a:p>
            <a:r>
              <a:rPr lang="en-US" sz="3000" b="1" dirty="0" smtClean="0"/>
              <a:t>What gives it this positive charge?</a:t>
            </a:r>
            <a:endParaRPr lang="en-US" sz="3000" b="1" dirty="0"/>
          </a:p>
        </p:txBody>
      </p:sp>
      <p:pic>
        <p:nvPicPr>
          <p:cNvPr id="1026" name="Picture 2" descr="http://itc.gsw.edu/faculty/speavy/spclass/chemistry/atoms.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596334"/>
            <a:ext cx="3049701" cy="289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rikenresearch.riken.jp/images/figures/hi_428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96334"/>
            <a:ext cx="4552950" cy="289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70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36"/>
            <a:ext cx="8229600" cy="1143000"/>
          </a:xfrm>
        </p:spPr>
        <p:txBody>
          <a:bodyPr/>
          <a:lstStyle/>
          <a:p>
            <a:r>
              <a:rPr lang="en-US" dirty="0" smtClean="0"/>
              <a:t>Proton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39496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Positively charged</a:t>
            </a:r>
          </a:p>
          <a:p>
            <a:r>
              <a:rPr lang="en-US" sz="3000" b="1" dirty="0" smtClean="0"/>
              <a:t>Located in the nucleus</a:t>
            </a:r>
            <a:endParaRPr lang="en-US" sz="3000" b="1" dirty="0"/>
          </a:p>
        </p:txBody>
      </p:sp>
      <p:pic>
        <p:nvPicPr>
          <p:cNvPr id="2050" name="Picture 2" descr="http://www.safetyoffice.uwaterloo.ca/hse/radiation/rad_sealed/matter/graphic/at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486" y="2980509"/>
            <a:ext cx="4564855" cy="3428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12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Neutron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4256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No electrical charge</a:t>
            </a:r>
          </a:p>
          <a:p>
            <a:r>
              <a:rPr lang="en-US" sz="3000" b="1" u="sng" dirty="0" smtClean="0"/>
              <a:t>Neu</a:t>
            </a:r>
            <a:r>
              <a:rPr lang="en-US" sz="3000" b="1" dirty="0" smtClean="0"/>
              <a:t>tral</a:t>
            </a:r>
          </a:p>
          <a:p>
            <a:r>
              <a:rPr lang="en-US" sz="3000" b="1" dirty="0" smtClean="0"/>
              <a:t>Located in the nucleus</a:t>
            </a:r>
            <a:endParaRPr lang="en-US" sz="3000" b="1" dirty="0"/>
          </a:p>
        </p:txBody>
      </p:sp>
      <p:pic>
        <p:nvPicPr>
          <p:cNvPr id="4098" name="Picture 2" descr="http://www.bbc.co.uk/schools/gcsebitesize/science/images/19_1_atoms__isotop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90800"/>
            <a:ext cx="3787775" cy="378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70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Negatively charged</a:t>
            </a:r>
          </a:p>
          <a:p>
            <a:r>
              <a:rPr lang="en-US" dirty="0" smtClean="0"/>
              <a:t>Surround the nucleus</a:t>
            </a:r>
          </a:p>
          <a:p>
            <a:r>
              <a:rPr lang="en-US" dirty="0" smtClean="0"/>
              <a:t>Electron clouds</a:t>
            </a:r>
            <a:endParaRPr lang="en-US" dirty="0"/>
          </a:p>
        </p:txBody>
      </p:sp>
      <p:pic>
        <p:nvPicPr>
          <p:cNvPr id="5122" name="Picture 2" descr="http://ut-images.s3.amazonaws.com/wp-content/uploads/2010/02/c-atom_e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017" y="3581400"/>
            <a:ext cx="3467100" cy="288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27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Mass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 unit used to express the masses of the particles in an atom</a:t>
            </a:r>
          </a:p>
          <a:p>
            <a:pPr lvl="1"/>
            <a:r>
              <a:rPr lang="en-US" dirty="0" smtClean="0"/>
              <a:t>Proton = 1 </a:t>
            </a:r>
            <a:r>
              <a:rPr lang="en-US" dirty="0" err="1" smtClean="0"/>
              <a:t>amu</a:t>
            </a:r>
            <a:endParaRPr lang="en-US" dirty="0" smtClean="0"/>
          </a:p>
          <a:p>
            <a:pPr lvl="1"/>
            <a:r>
              <a:rPr lang="en-US" dirty="0" smtClean="0"/>
              <a:t>Neutron = 1 </a:t>
            </a:r>
            <a:r>
              <a:rPr lang="en-US" dirty="0" err="1" smtClean="0"/>
              <a:t>amu</a:t>
            </a:r>
            <a:endParaRPr lang="en-US" dirty="0" smtClean="0"/>
          </a:p>
          <a:p>
            <a:pPr lvl="1"/>
            <a:r>
              <a:rPr lang="en-US" dirty="0" smtClean="0"/>
              <a:t>Electron = negligible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63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dirty="0" smtClean="0"/>
              <a:t>Atomic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31876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The number of protons in an atom</a:t>
            </a:r>
          </a:p>
          <a:p>
            <a:r>
              <a:rPr lang="en-US" sz="3000" b="1" dirty="0" smtClean="0"/>
              <a:t>Identifies the atom as a particular element</a:t>
            </a:r>
            <a:endParaRPr lang="en-US" sz="3000" b="1" dirty="0"/>
          </a:p>
        </p:txBody>
      </p:sp>
      <p:pic>
        <p:nvPicPr>
          <p:cNvPr id="6146" name="Picture 2" descr="http://thomasthinktank.pbworks.com/f/1316022132/ele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976226"/>
            <a:ext cx="3505200" cy="3392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29200" y="32766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Atomic Number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8375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0.tqn.com/d/chemistry/1/0/D/d/1/PeriodicTableWallpa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032" y="661851"/>
            <a:ext cx="9210032" cy="517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90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dirty="0" smtClean="0"/>
              <a:t>Mass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09016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The sum of the protons and neutrons in an atom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9766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</TotalTime>
  <Words>179</Words>
  <Application>Microsoft Office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The Atom</vt:lpstr>
      <vt:lpstr>Nucleus</vt:lpstr>
      <vt:lpstr>Proton</vt:lpstr>
      <vt:lpstr>Neutron</vt:lpstr>
      <vt:lpstr>Electron</vt:lpstr>
      <vt:lpstr>Atomic Mass Unit</vt:lpstr>
      <vt:lpstr>Atomic Number</vt:lpstr>
      <vt:lpstr>PowerPoint Presentation</vt:lpstr>
      <vt:lpstr>Mass Number</vt:lpstr>
      <vt:lpstr>Isotopes</vt:lpstr>
      <vt:lpstr>Atomic Mass</vt:lpstr>
      <vt:lpstr>PowerPoint Presentation</vt:lpstr>
      <vt:lpstr>PowerPoint Presentation</vt:lpstr>
      <vt:lpstr>Cool Video</vt:lpstr>
    </vt:vector>
  </TitlesOfParts>
  <Company>Utica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Atom</dc:title>
  <dc:creator>win7</dc:creator>
  <cp:lastModifiedBy>support</cp:lastModifiedBy>
  <cp:revision>6</cp:revision>
  <dcterms:created xsi:type="dcterms:W3CDTF">2012-12-10T12:20:22Z</dcterms:created>
  <dcterms:modified xsi:type="dcterms:W3CDTF">2013-12-17T13:44:33Z</dcterms:modified>
</cp:coreProperties>
</file>