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71" r:id="rId9"/>
    <p:sldId id="273" r:id="rId10"/>
    <p:sldId id="274" r:id="rId11"/>
    <p:sldId id="275" r:id="rId12"/>
    <p:sldId id="267" r:id="rId13"/>
    <p:sldId id="268" r:id="rId14"/>
    <p:sldId id="269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33A30-11AE-4B3C-AB0E-12D11A83D1AC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3FA86-BBD6-4526-9313-4D15CB67C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7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3FA86-BBD6-4526-9313-4D15CB67C2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3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7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39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DF8D-2EBD-49DC-9408-089DA6827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49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0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2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9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3DF84-F247-4F52-A7AD-11257F27FD63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131D-4859-4A27-9A12-17CF9C9E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5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genes&amp;source=images&amp;cd=&amp;cad=rja&amp;docid=VBz1HlbTomBUsM&amp;tbnid=cQi6DJFlnyPEQM:&amp;ved=0CAUQjRw&amp;url=http://www.genomenewsnetwork.org/resources/whats_a_genome/Chp1_3_1.shtml&amp;ei=6cpAUemzFKW8yAHG8oHQBg&amp;bvm=bv.43287494,d.aWc&amp;psig=AFQjCNEIpxtcyQyb6BC3cMaGwL8PUe0YCg&amp;ust=136328713254896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Heredity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HOW TO USE A MONOHYBRID (ONE TRAIT) PUNNETT SQUARE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29000" y="2514600"/>
            <a:ext cx="3352800" cy="30480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105400" y="2514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429000" y="4114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86200" y="1981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6781800" y="2819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2667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THE PARENTS’ ALLELES GO ON THE OUTSIDE OF THE SQUARE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581400" y="2057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505200" y="17526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962400" y="19050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172200" y="1981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562600" y="19050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514600" y="2971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514600" y="4419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733800" y="3276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5334000" y="3276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3657600" y="4724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5334000" y="4724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7010400" y="1600200"/>
            <a:ext cx="1752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DROP THE LETTERS ON THE TOP, INTO EACH SQUARE</a:t>
            </a:r>
            <a:r>
              <a:rPr lang="en-US" altLang="en-US" sz="1600"/>
              <a:t> 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7086600" y="3352800"/>
            <a:ext cx="1676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MOVE EACH LETTER ON THE SIDE, INTO EACH SQUARE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04800" y="4495800"/>
            <a:ext cx="2057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THE ORDER DOES NOT MATTER IN THE BOXES, BUT UPPERCASE FIRST IS A GOOD RULE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038600" y="3276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715000" y="3276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3962400" y="4724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5715000" y="4724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28131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0" grpId="0"/>
      <p:bldP spid="28691" grpId="0"/>
      <p:bldP spid="28694" grpId="0"/>
      <p:bldP spid="28695" grpId="0"/>
      <p:bldP spid="28696" grpId="0"/>
      <p:bldP spid="28697" grpId="0"/>
      <p:bldP spid="28698" grpId="0"/>
      <p:bldP spid="28700" grpId="0"/>
      <p:bldP spid="287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HOW TO USE A MONOHYBRID (ONE TRAIT) PUNNETT SQUARE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29000" y="2590800"/>
            <a:ext cx="3352800" cy="30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105400" y="2590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429000" y="4114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86200" y="1981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6781800" y="2819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3581400" y="2057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3505200" y="17526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3810000" y="20574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6172200" y="1981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5562600" y="2057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2514600" y="2971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2590800" y="4419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3733800" y="3276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Bb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5334000" y="32766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Bb</a:t>
            </a: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3657600" y="4724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Bb</a:t>
            </a: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5334000" y="4724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Bb</a:t>
            </a:r>
          </a:p>
        </p:txBody>
      </p:sp>
      <p:sp>
        <p:nvSpPr>
          <p:cNvPr id="10259" name="Text Box 23"/>
          <p:cNvSpPr txBox="1">
            <a:spLocks noChangeArrowheads="1"/>
          </p:cNvSpPr>
          <p:nvPr/>
        </p:nvSpPr>
        <p:spPr bwMode="auto">
          <a:xfrm>
            <a:off x="457200" y="1600200"/>
            <a:ext cx="2286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WHAT DO THE RESULTS SHOW?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457200" y="2667000"/>
            <a:ext cx="1752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IF B IS THE DOMINANT ALLELE FOR BLACK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457200" y="3810000"/>
            <a:ext cx="2133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AND b IS THE RECESSIVE ALLELE FOR BROWN</a:t>
            </a:r>
          </a:p>
        </p:txBody>
      </p:sp>
      <p:sp>
        <p:nvSpPr>
          <p:cNvPr id="10262" name="Text Box 27"/>
          <p:cNvSpPr txBox="1">
            <a:spLocks noChangeArrowheads="1"/>
          </p:cNvSpPr>
          <p:nvPr/>
        </p:nvSpPr>
        <p:spPr bwMode="auto">
          <a:xfrm>
            <a:off x="457200" y="52578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57200" y="5105400"/>
            <a:ext cx="2057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THEN WE CAN MAKE PREDICTIONS ABOUT THE OUTCOMES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7010400" y="1828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RESULTS: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7010400" y="2362200"/>
            <a:ext cx="19050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PHENOTYPIC:</a:t>
            </a:r>
            <a:r>
              <a:rPr lang="en-US" altLang="en-US" sz="1400" b="1"/>
              <a:t> 100% BLACK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 4:0 RATIO, BLACK TO BROWN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7086600" y="3886200"/>
            <a:ext cx="16764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GENOTYPIC: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100% Bb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4:0 ALL Bb</a:t>
            </a:r>
          </a:p>
        </p:txBody>
      </p:sp>
    </p:spTree>
    <p:extLst>
      <p:ext uri="{BB962C8B-B14F-4D97-AF65-F5344CB8AC3E}">
        <p14:creationId xmlns:p14="http://schemas.microsoft.com/office/powerpoint/2010/main" val="2036317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/>
      <p:bldP spid="30748" grpId="0"/>
      <p:bldP spid="30751" grpId="0"/>
      <p:bldP spid="307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TERMS TO KNOW</a:t>
            </a:r>
          </a:p>
        </p:txBody>
      </p:sp>
      <p:graphicFrame>
        <p:nvGraphicFramePr>
          <p:cNvPr id="11292" name="Group 28"/>
          <p:cNvGraphicFramePr>
            <a:graphicFrameLocks noGrp="1"/>
          </p:cNvGraphicFramePr>
          <p:nvPr>
            <p:ph type="tbl" idx="1"/>
          </p:nvPr>
        </p:nvGraphicFramePr>
        <p:xfrm>
          <a:off x="457200" y="1676400"/>
          <a:ext cx="8229600" cy="44497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DIFFERENT FORMS OF A TRAIT THAT A GENE MAY HAVE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T,t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HOMOZYGOUS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ORGANISM WITH TWO ALLELES THAT ARE THE 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TT, 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HETEROZYGOUS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ORGANISM WITH TWO DIFFERENT ALLELES FOR A TRAIT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Tt, Gg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131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TERMS TO KNOW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graphicFrame>
        <p:nvGraphicFramePr>
          <p:cNvPr id="12330" name="Group 42"/>
          <p:cNvGraphicFramePr>
            <a:graphicFrameLocks noGrp="1"/>
          </p:cNvGraphicFramePr>
          <p:nvPr>
            <p:ph type="tbl" idx="1"/>
          </p:nvPr>
        </p:nvGraphicFramePr>
        <p:xfrm>
          <a:off x="457200" y="1066800"/>
          <a:ext cx="8229600" cy="5239108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7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HYBRID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SAME AS HETEROZYGOUS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Tt, Gg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DOMINANT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TRAIT THAT DOMINATES OR COVERS UP THE OTHER FORM OF THE TRAIT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REPRESENTED BY AN UPPERCASE LETTER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5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RECESSIVE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TRAIT BEING DOMINATED OR COVERED UP BY THE DOMINATE TRAIT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REPRESENTED BY A LOWER CASE LETTER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 </a:t>
                      </a: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406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TERMS TO KNOW</a:t>
            </a:r>
          </a:p>
        </p:txBody>
      </p:sp>
      <p:graphicFrame>
        <p:nvGraphicFramePr>
          <p:cNvPr id="14364" name="Group 2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PHYSICAL APPEARANCE OF AN ORGANISM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(WHAT IT LOOKS LIKE)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TALL, SHORT, GREEN, WRINKLED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GENE ORDER OF AN ORGANISM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(WHAT ITS GENES LOOK LIKE)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TT, GG, Tt, gg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Gg, 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RELATIONSHIP IN NUMBERS BETWEEN TWO OR MORE THINGS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3:1, 2:2, 1:2:1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789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00"/>
            <a:ext cx="49784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passing of traits from parents to offspring</a:t>
            </a:r>
            <a:endParaRPr lang="en-US" dirty="0"/>
          </a:p>
        </p:txBody>
      </p:sp>
      <p:pic>
        <p:nvPicPr>
          <p:cNvPr id="1028" name="Picture 4" descr="http://www.ck12.org/flx/show/default/image/user%3AdGVycnlyQHZhbGxleTI2Mi5vcmc./Bio-08-Autosomal_traits.png-2012081513450604747748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768975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2590800"/>
            <a:ext cx="579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Each human cell has 46 chromosomes</a:t>
            </a:r>
          </a:p>
          <a:p>
            <a:r>
              <a:rPr lang="en-US" dirty="0" smtClean="0"/>
              <a:t>The only exception is the sperm and egg, they only have 23</a:t>
            </a:r>
            <a:endParaRPr lang="en-US" dirty="0"/>
          </a:p>
        </p:txBody>
      </p:sp>
      <p:pic>
        <p:nvPicPr>
          <p:cNvPr id="4" name="Picture 4" descr="Diagram of chrom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55064"/>
            <a:ext cx="4800600" cy="41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chromosomes there are genes</a:t>
            </a:r>
          </a:p>
          <a:p>
            <a:r>
              <a:rPr lang="en-US" dirty="0" smtClean="0"/>
              <a:t>These genes carry the instructions</a:t>
            </a:r>
          </a:p>
          <a:p>
            <a:r>
              <a:rPr lang="en-US" dirty="0" smtClean="0"/>
              <a:t>Humans have 20,000-25,000 genes </a:t>
            </a:r>
            <a:endParaRPr lang="en-US" dirty="0"/>
          </a:p>
        </p:txBody>
      </p:sp>
      <p:pic>
        <p:nvPicPr>
          <p:cNvPr id="2050" name="Picture 2" descr="http://t2.gstatic.com/images?q=tbn:ANd9GcQpIOZAeBksMjWvLsYbG3QXbz4ytcjWNARlDbQ-ZcQ19_Nbhlk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2975493" cy="32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724400" cy="1143000"/>
          </a:xfrm>
        </p:spPr>
        <p:txBody>
          <a:bodyPr/>
          <a:lstStyle/>
          <a:p>
            <a:r>
              <a:rPr lang="en-US" dirty="0" smtClean="0"/>
              <a:t>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forms of the gene</a:t>
            </a:r>
          </a:p>
          <a:p>
            <a:r>
              <a:rPr lang="en-US" dirty="0" smtClean="0"/>
              <a:t>Examples for pea plants: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78105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143000"/>
            <a:ext cx="2235200" cy="22606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 flipH="1">
            <a:off x="5181600" y="228600"/>
            <a:ext cx="2209800" cy="1447800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I’m </a:t>
            </a:r>
            <a:r>
              <a:rPr lang="en-US" dirty="0" err="1" smtClean="0"/>
              <a:t>Gregor</a:t>
            </a:r>
            <a:r>
              <a:rPr lang="en-US" dirty="0" smtClean="0"/>
              <a:t> Mendel, the father of genetics.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Dominant – observed with only one allele present</a:t>
            </a:r>
          </a:p>
          <a:p>
            <a:r>
              <a:rPr lang="en-US" dirty="0" smtClean="0"/>
              <a:t>Recessive – observed only when two alleles are present</a:t>
            </a:r>
          </a:p>
          <a:p>
            <a:r>
              <a:rPr lang="en-US" dirty="0" smtClean="0"/>
              <a:t>Use capital and lowercase letters to represent these:</a:t>
            </a:r>
          </a:p>
          <a:p>
            <a:pPr lvl="1"/>
            <a:r>
              <a:rPr lang="en-US" dirty="0" smtClean="0"/>
              <a:t>BB</a:t>
            </a:r>
          </a:p>
          <a:p>
            <a:pPr lvl="1"/>
            <a:r>
              <a:rPr lang="en-US" dirty="0" smtClean="0"/>
              <a:t>Bb</a:t>
            </a:r>
          </a:p>
          <a:p>
            <a:pPr lvl="1"/>
            <a:r>
              <a:rPr lang="en-US" dirty="0" smtClean="0"/>
              <a:t>bb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14800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Punnett</a:t>
            </a:r>
            <a:r>
              <a:rPr lang="en-US" dirty="0" smtClean="0"/>
              <a:t> Square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00200"/>
            <a:ext cx="4670146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TOOLS TO KNOW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724400" y="2438400"/>
            <a:ext cx="3962400" cy="3581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6705600" y="2438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 flipV="1">
            <a:off x="4724400" y="4267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533400" y="2209800"/>
            <a:ext cx="34448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 PUNNET SQUARE IS A TOOL USED TO PREDICT THE POSSIBLE GENOTYPES FOR THE OFFSPRING OF TWO KNOWN PARENTS.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5334000" y="1752600"/>
            <a:ext cx="220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PARENT’S</a:t>
            </a:r>
            <a:r>
              <a:rPr lang="en-US" altLang="en-US" sz="1800"/>
              <a:t> </a:t>
            </a:r>
            <a:r>
              <a:rPr lang="en-US" altLang="en-US" sz="1800" b="1"/>
              <a:t>GENES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 rot="-5400000">
            <a:off x="3199607" y="3963193"/>
            <a:ext cx="220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PARENT’S GENES</a:t>
            </a:r>
          </a:p>
        </p:txBody>
      </p:sp>
    </p:spTree>
    <p:extLst>
      <p:ext uri="{BB962C8B-B14F-4D97-AF65-F5344CB8AC3E}">
        <p14:creationId xmlns:p14="http://schemas.microsoft.com/office/powerpoint/2010/main" val="37437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HOW TO USE A MONOHYBRID (ONE TRAIT) PUNNETT SQUARE</a:t>
            </a:r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429000" y="2590800"/>
            <a:ext cx="3352800" cy="30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5105400" y="2590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10"/>
          <p:cNvSpPr>
            <a:spLocks noChangeShapeType="1"/>
          </p:cNvSpPr>
          <p:nvPr/>
        </p:nvSpPr>
        <p:spPr bwMode="auto">
          <a:xfrm>
            <a:off x="3429000" y="4114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3886200" y="1981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 flipV="1">
            <a:off x="6781800" y="2819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04800" y="1600200"/>
            <a:ext cx="2667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THE PARENTS’ ALLELES GO ON THE OUTSIDE OF THE SQUARE</a:t>
            </a:r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3581400" y="20574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3505200" y="17526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810000" y="1981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5562600" y="1981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514600" y="29718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590800" y="44196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57200" y="2895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BB X bb</a:t>
            </a:r>
          </a:p>
        </p:txBody>
      </p:sp>
    </p:spTree>
    <p:extLst>
      <p:ext uri="{BB962C8B-B14F-4D97-AF65-F5344CB8AC3E}">
        <p14:creationId xmlns:p14="http://schemas.microsoft.com/office/powerpoint/2010/main" val="3878160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  <p:bldP spid="21520" grpId="0"/>
      <p:bldP spid="21522" grpId="0"/>
      <p:bldP spid="21523" grpId="0"/>
      <p:bldP spid="21524" grpId="0"/>
      <p:bldP spid="215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459</Words>
  <Application>Microsoft Office PowerPoint</Application>
  <PresentationFormat>On-screen Show (4:3)</PresentationFormat>
  <Paragraphs>109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Heredity</vt:lpstr>
      <vt:lpstr>Heredity</vt:lpstr>
      <vt:lpstr>Chromosomes</vt:lpstr>
      <vt:lpstr>Genes</vt:lpstr>
      <vt:lpstr>Alleles</vt:lpstr>
      <vt:lpstr>Two Types of Traits</vt:lpstr>
      <vt:lpstr>Punnett Square Example</vt:lpstr>
      <vt:lpstr>TOOLS TO KNOW</vt:lpstr>
      <vt:lpstr>HOW TO USE A MONOHYBRID (ONE TRAIT) PUNNETT SQUARE</vt:lpstr>
      <vt:lpstr>HOW TO USE A MONOHYBRID (ONE TRAIT) PUNNETT SQUARE</vt:lpstr>
      <vt:lpstr>HOW TO USE A MONOHYBRID (ONE TRAIT) PUNNETT SQUARE</vt:lpstr>
      <vt:lpstr>TERMS TO KNOW</vt:lpstr>
      <vt:lpstr>TERMS TO KNOW </vt:lpstr>
      <vt:lpstr>TERMS TO KNOW</vt:lpstr>
      <vt:lpstr>Punnett Square Example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</dc:title>
  <dc:creator>win7</dc:creator>
  <cp:lastModifiedBy>TRAUB, ANTHONY</cp:lastModifiedBy>
  <cp:revision>7</cp:revision>
  <dcterms:created xsi:type="dcterms:W3CDTF">2013-03-13T18:47:04Z</dcterms:created>
  <dcterms:modified xsi:type="dcterms:W3CDTF">2017-03-23T13:53:50Z</dcterms:modified>
</cp:coreProperties>
</file>