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7A5C-9D4F-4C40-B2A9-8CA7734BFE73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A232-5240-4AB1-884D-7BD0BAAB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6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7A5C-9D4F-4C40-B2A9-8CA7734BFE73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A232-5240-4AB1-884D-7BD0BAAB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0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7A5C-9D4F-4C40-B2A9-8CA7734BFE73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A232-5240-4AB1-884D-7BD0BAAB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2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7A5C-9D4F-4C40-B2A9-8CA7734BFE73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A232-5240-4AB1-884D-7BD0BAAB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5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7A5C-9D4F-4C40-B2A9-8CA7734BFE73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A232-5240-4AB1-884D-7BD0BAAB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9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7A5C-9D4F-4C40-B2A9-8CA7734BFE73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A232-5240-4AB1-884D-7BD0BAAB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7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7A5C-9D4F-4C40-B2A9-8CA7734BFE73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A232-5240-4AB1-884D-7BD0BAAB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6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7A5C-9D4F-4C40-B2A9-8CA7734BFE73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A232-5240-4AB1-884D-7BD0BAAB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5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7A5C-9D4F-4C40-B2A9-8CA7734BFE73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A232-5240-4AB1-884D-7BD0BAAB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8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7A5C-9D4F-4C40-B2A9-8CA7734BFE73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A232-5240-4AB1-884D-7BD0BAAB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7A5C-9D4F-4C40-B2A9-8CA7734BFE73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A232-5240-4AB1-884D-7BD0BAAB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37A5C-9D4F-4C40-B2A9-8CA7734BFE73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CA232-5240-4AB1-884D-7BD0BAAB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3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earn.genetics.utah.edu/content/begin/cells/scal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1"/>
            <a:ext cx="7772400" cy="1066800"/>
          </a:xfrm>
        </p:spPr>
        <p:txBody>
          <a:bodyPr>
            <a:normAutofit/>
          </a:bodyPr>
          <a:lstStyle/>
          <a:p>
            <a:r>
              <a:rPr lang="en-US" sz="5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Cell Theory</a:t>
            </a:r>
            <a:endParaRPr lang="en-US" sz="5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5" y="1366157"/>
            <a:ext cx="8305800" cy="49530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 smtClean="0">
                <a:solidFill>
                  <a:schemeClr val="tx1"/>
                </a:solidFill>
              </a:rPr>
              <a:t>All living things are made up of cells.</a:t>
            </a:r>
          </a:p>
          <a:p>
            <a:pPr algn="l"/>
            <a:r>
              <a:rPr lang="en-US" sz="3500" b="1" dirty="0" smtClean="0">
                <a:solidFill>
                  <a:schemeClr val="tx1"/>
                </a:solidFill>
              </a:rPr>
              <a:t>They form the building blocks of organisms.  </a:t>
            </a:r>
          </a:p>
          <a:p>
            <a:pPr algn="l"/>
            <a:r>
              <a:rPr lang="en-US" sz="3500" b="1" dirty="0" smtClean="0">
                <a:solidFill>
                  <a:schemeClr val="tx1"/>
                </a:solidFill>
              </a:rPr>
              <a:t>All cells come from pre-existing cells.</a:t>
            </a:r>
          </a:p>
          <a:p>
            <a:pPr algn="l"/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61657"/>
            <a:ext cx="25812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2310"/>
            <a:ext cx="2895600" cy="304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28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Surface Area  </a:t>
            </a:r>
            <a:r>
              <a:rPr lang="en-US" sz="5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 Volume Ratio</a:t>
            </a:r>
            <a:endParaRPr lang="en-US" sz="55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486876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0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5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Cells</a:t>
            </a:r>
            <a:endParaRPr lang="en-US" sz="5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06963"/>
          </a:xfrm>
        </p:spPr>
        <p:txBody>
          <a:bodyPr/>
          <a:lstStyle/>
          <a:p>
            <a:r>
              <a:rPr lang="en-US" b="1" dirty="0" smtClean="0"/>
              <a:t>Cells come in many shapes and sizes.</a:t>
            </a:r>
          </a:p>
          <a:p>
            <a:r>
              <a:rPr lang="en-US" b="1" dirty="0" smtClean="0"/>
              <a:t>They can be as small as 1 millionth of a meter or as large as the yolk of a bird’s egg.</a:t>
            </a:r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Cell Size and Scale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03994"/>
            <a:ext cx="2133600" cy="160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03994"/>
            <a:ext cx="14271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20605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73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4895"/>
            <a:ext cx="8229600" cy="1417638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Examples of Cells</a:t>
            </a:r>
            <a:endParaRPr lang="en-US" sz="5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93904"/>
            <a:ext cx="1432684" cy="229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2" y="1295400"/>
            <a:ext cx="19145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80531"/>
            <a:ext cx="201771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8" y="4343400"/>
            <a:ext cx="159702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00600"/>
            <a:ext cx="19018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2438400" y="1676400"/>
            <a:ext cx="2819400" cy="533400"/>
          </a:xfrm>
          <a:prstGeom prst="wedgeRoundRectCallout">
            <a:avLst>
              <a:gd name="adj1" fmla="val -78435"/>
              <a:gd name="adj2" fmla="val 35417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/>
              <a:t>Amoeba Proteus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1143000" y="3276600"/>
            <a:ext cx="2057400" cy="533400"/>
          </a:xfrm>
          <a:prstGeom prst="wedgeRoundRectCallout">
            <a:avLst>
              <a:gd name="adj1" fmla="val 114736"/>
              <a:gd name="adj2" fmla="val 41963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/>
              <a:t>Bacteria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4495800" y="2438400"/>
            <a:ext cx="1981200" cy="381000"/>
          </a:xfrm>
          <a:prstGeom prst="wedgeRoundRectCallout">
            <a:avLst>
              <a:gd name="adj1" fmla="val 97116"/>
              <a:gd name="adj2" fmla="val -51250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/>
              <a:t>Plant Stem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6400800" y="4114800"/>
            <a:ext cx="2362200" cy="457200"/>
          </a:xfrm>
          <a:prstGeom prst="wedgeRoundRectCallout">
            <a:avLst>
              <a:gd name="adj1" fmla="val -34208"/>
              <a:gd name="adj2" fmla="val 209375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/>
              <a:t>Red Blood Cell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286000" y="5029200"/>
            <a:ext cx="1981200" cy="457200"/>
          </a:xfrm>
          <a:prstGeom prst="wedgeRoundRectCallout">
            <a:avLst>
              <a:gd name="adj1" fmla="val -107292"/>
              <a:gd name="adj2" fmla="val 77778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/>
              <a:t>Nerve Cell</a:t>
            </a:r>
          </a:p>
        </p:txBody>
      </p:sp>
    </p:spTree>
    <p:extLst>
      <p:ext uri="{BB962C8B-B14F-4D97-AF65-F5344CB8AC3E}">
        <p14:creationId xmlns:p14="http://schemas.microsoft.com/office/powerpoint/2010/main" val="14599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Cells</a:t>
            </a:r>
            <a:endParaRPr lang="en-US" sz="5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All cells have in common:</a:t>
            </a:r>
          </a:p>
          <a:p>
            <a:r>
              <a:rPr lang="en-US" b="1" dirty="0"/>
              <a:t>	</a:t>
            </a:r>
            <a:r>
              <a:rPr lang="en-US" b="1" dirty="0" smtClean="0"/>
              <a:t>cell membrane</a:t>
            </a:r>
          </a:p>
          <a:p>
            <a:r>
              <a:rPr lang="en-US" b="1" dirty="0"/>
              <a:t>	</a:t>
            </a:r>
            <a:r>
              <a:rPr lang="en-US" b="1" dirty="0" smtClean="0"/>
              <a:t>hereditary material (DNA)</a:t>
            </a:r>
          </a:p>
          <a:p>
            <a:r>
              <a:rPr lang="en-US" b="1" dirty="0"/>
              <a:t>	</a:t>
            </a:r>
            <a:r>
              <a:rPr lang="en-US" b="1" dirty="0" smtClean="0"/>
              <a:t>organelles</a:t>
            </a:r>
          </a:p>
          <a:p>
            <a:r>
              <a:rPr lang="en-US" b="1" dirty="0"/>
              <a:t>	</a:t>
            </a:r>
            <a:r>
              <a:rPr lang="en-US" b="1" dirty="0" smtClean="0"/>
              <a:t>cytoplasm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886200"/>
            <a:ext cx="390233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55" y="457200"/>
            <a:ext cx="1549634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95800"/>
            <a:ext cx="2514600" cy="211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15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Types of Cells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Prokaryotic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	</a:t>
            </a:r>
            <a:r>
              <a:rPr lang="en-US" dirty="0" smtClean="0"/>
              <a:t>no nucleus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	no membrane covered organelle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	</a:t>
            </a:r>
            <a:r>
              <a:rPr lang="en-US" dirty="0" smtClean="0"/>
              <a:t>circular DNA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	</a:t>
            </a:r>
            <a:r>
              <a:rPr lang="en-US" dirty="0" smtClean="0"/>
              <a:t>bacteria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34" y="3124200"/>
            <a:ext cx="3792566" cy="328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31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Types of Cells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Eukaryotic</a:t>
            </a:r>
          </a:p>
          <a:p>
            <a:pPr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   contains a nucleus</a:t>
            </a:r>
          </a:p>
          <a:p>
            <a:pPr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   membrane-covered organelles</a:t>
            </a:r>
          </a:p>
          <a:p>
            <a:pPr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   linear DNA</a:t>
            </a:r>
          </a:p>
          <a:p>
            <a:pPr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   animals, plants, fungus 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32174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03351"/>
            <a:ext cx="3352800" cy="279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30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Types of Cells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754563"/>
          </a:xfrm>
        </p:spPr>
        <p:txBody>
          <a:bodyPr/>
          <a:lstStyle/>
          <a:p>
            <a:r>
              <a:rPr lang="en-US" b="1" dirty="0" smtClean="0"/>
              <a:t>Unicellular organism </a:t>
            </a:r>
            <a:r>
              <a:rPr lang="en-US" dirty="0" smtClean="0"/>
              <a:t>– an organism made up of only one cell</a:t>
            </a:r>
          </a:p>
          <a:p>
            <a:r>
              <a:rPr lang="en-US" dirty="0" smtClean="0"/>
              <a:t>Examples : </a:t>
            </a:r>
          </a:p>
          <a:p>
            <a:pPr lvl="1"/>
            <a:r>
              <a:rPr lang="en-US" dirty="0" smtClean="0"/>
              <a:t>Amoeba</a:t>
            </a:r>
          </a:p>
          <a:p>
            <a:pPr lvl="1"/>
            <a:r>
              <a:rPr lang="en-US" dirty="0" smtClean="0"/>
              <a:t>Bacteria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84905"/>
            <a:ext cx="2667000" cy="174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91" y="4178427"/>
            <a:ext cx="2840509" cy="210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22193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70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Types of Cells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Multicellular organism </a:t>
            </a:r>
            <a:r>
              <a:rPr lang="en-US" dirty="0" smtClean="0"/>
              <a:t>– an organism made of two or more cells</a:t>
            </a:r>
          </a:p>
          <a:p>
            <a:r>
              <a:rPr lang="en-US" dirty="0" smtClean="0"/>
              <a:t>Examples – </a:t>
            </a:r>
          </a:p>
          <a:p>
            <a:pPr lvl="1"/>
            <a:r>
              <a:rPr lang="en-US" dirty="0" smtClean="0"/>
              <a:t>Mammals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Fish</a:t>
            </a:r>
          </a:p>
          <a:p>
            <a:pPr lvl="1"/>
            <a:r>
              <a:rPr lang="en-US" dirty="0" smtClean="0"/>
              <a:t>reptiles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96" y="2500313"/>
            <a:ext cx="2601058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203" y="4343400"/>
            <a:ext cx="28194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19475"/>
            <a:ext cx="275329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8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Surface Area to Volume Ratio</a:t>
            </a:r>
            <a:endParaRPr lang="en-US" sz="5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It compares the cell’s outer surface to it’s volume.</a:t>
            </a:r>
          </a:p>
          <a:p>
            <a:r>
              <a:rPr lang="en-US" b="1" dirty="0" smtClean="0"/>
              <a:t>This ratio will DECREASE as the cell grows.</a:t>
            </a:r>
          </a:p>
          <a:p>
            <a:r>
              <a:rPr lang="en-US" b="1" dirty="0" smtClean="0"/>
              <a:t>Above a certain size, material cannot be moved in or out fast enough.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15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187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Cell Theory</vt:lpstr>
      <vt:lpstr>Cells</vt:lpstr>
      <vt:lpstr>Examples of Cells</vt:lpstr>
      <vt:lpstr>Cells</vt:lpstr>
      <vt:lpstr>Types of Cells</vt:lpstr>
      <vt:lpstr>Types of Cells</vt:lpstr>
      <vt:lpstr>Types of Cells</vt:lpstr>
      <vt:lpstr>Types of Cells</vt:lpstr>
      <vt:lpstr>Surface Area to Volume Ratio</vt:lpstr>
      <vt:lpstr>Surface Area  to Volume Ratio</vt:lpstr>
    </vt:vector>
  </TitlesOfParts>
  <Company>Utica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cell?</dc:title>
  <dc:creator>win7</dc:creator>
  <cp:lastModifiedBy>win7</cp:lastModifiedBy>
  <cp:revision>13</cp:revision>
  <dcterms:created xsi:type="dcterms:W3CDTF">2013-02-13T16:02:59Z</dcterms:created>
  <dcterms:modified xsi:type="dcterms:W3CDTF">2014-02-24T19:18:55Z</dcterms:modified>
</cp:coreProperties>
</file>