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6920800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h.gov/nhdhr/programs/documents/boyinthewater.pdf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nh.gov/nhdhr/programs/pa_resources.htm" TargetMode="Externa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h.gov/nhdhr/programs/documents/boyinthewater.pdf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nh.gov/nhdhr/programs/pa_resources.htm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h.gov/nhdhr/programs/documents/boyinthewater.pdf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nh.gov/nhdhr/programs/pa_resources.htm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h.gov/nhdhr/programs/documents/boyinthewater.pdf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nh.gov/nhdhr/programs/pa_resources.htm" TargetMode="Externa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h.gov/nhdhr/programs/documents/boyinthewater.pdf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nh.gov/nhdhr/programs/pa_resources.htm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h.gov/nhdhr/programs/documents/boyinthewater.pdf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nh.gov/nhdhr/programs/pa_resources.htm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h.gov/nhdhr/programs/documents/boyinthewater.pdf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nh.gov/nhdhr/programs/pa_resources.htm" TargetMode="Externa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h.gov/nhdhr/programs/documents/boyinthewater.pdf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nh.gov/nhdhr/programs/pa_resources.htm" TargetMode="Externa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h.gov/nhdhr/programs/documents/boyinthewater.pdf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nh.gov/nhdhr/programs/pa_resources.htm" TargetMode="Externa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h.gov/nhdhr/programs/documents/boyinthewater.pdf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nh.gov/nhdhr/programs/pa_resources.htm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150" b="1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The original worksheet for this activity is posted at the following link (</a:t>
            </a:r>
            <a:r>
              <a:rPr lang="en" sz="1150" b="1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3"/>
              </a:rPr>
              <a:t>pdf</a:t>
            </a:r>
            <a:r>
              <a:rPr lang="en" sz="1150" b="1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 from Project Archaeology (</a:t>
            </a:r>
            <a:r>
              <a:rPr lang="en" sz="1150" b="1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4"/>
              </a:rPr>
              <a:t>link</a:t>
            </a:r>
            <a:r>
              <a:rPr lang="en" sz="1150" b="1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3586167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150" b="1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The original worksheet for this activity is posted at the following link (</a:t>
            </a:r>
            <a:r>
              <a:rPr lang="en" sz="1150" b="1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3"/>
              </a:rPr>
              <a:t>pdf</a:t>
            </a:r>
            <a:r>
              <a:rPr lang="en" sz="1150" b="1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 from Project Archaeology (</a:t>
            </a:r>
            <a:r>
              <a:rPr lang="en" sz="1150" b="1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4"/>
              </a:rPr>
              <a:t>link</a:t>
            </a:r>
            <a:r>
              <a:rPr lang="en" sz="1150" b="1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346421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150" b="1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The original worksheet for this activity is posted at the following link (</a:t>
            </a:r>
            <a:r>
              <a:rPr lang="en" sz="1150" b="1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3"/>
              </a:rPr>
              <a:t>pdf</a:t>
            </a:r>
            <a:r>
              <a:rPr lang="en" sz="1150" b="1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 from Project Archaeology (</a:t>
            </a:r>
            <a:r>
              <a:rPr lang="en" sz="1150" b="1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4"/>
              </a:rPr>
              <a:t>link</a:t>
            </a:r>
            <a:r>
              <a:rPr lang="en" sz="1150" b="1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42120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150" b="1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The original worksheet for this activity is posted at the following link (</a:t>
            </a:r>
            <a:r>
              <a:rPr lang="en" sz="1150" b="1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3"/>
              </a:rPr>
              <a:t>pdf</a:t>
            </a:r>
            <a:r>
              <a:rPr lang="en" sz="1150" b="1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 from Project Archaeology (</a:t>
            </a:r>
            <a:r>
              <a:rPr lang="en" sz="1150" b="1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4"/>
              </a:rPr>
              <a:t>link</a:t>
            </a:r>
            <a:r>
              <a:rPr lang="en" sz="1150" b="1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1941767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150" b="1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The original worksheet for this activity is posted at the following link (</a:t>
            </a:r>
            <a:r>
              <a:rPr lang="en" sz="1150" b="1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3"/>
              </a:rPr>
              <a:t>pdf</a:t>
            </a:r>
            <a:r>
              <a:rPr lang="en" sz="1150" b="1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 from Project Archaeology (</a:t>
            </a:r>
            <a:r>
              <a:rPr lang="en" sz="1150" b="1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4"/>
              </a:rPr>
              <a:t>link</a:t>
            </a:r>
            <a:r>
              <a:rPr lang="en" sz="1150" b="1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356262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150" b="1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The original worksheet for this activity is posted at the following link (</a:t>
            </a:r>
            <a:r>
              <a:rPr lang="en" sz="1150" b="1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3"/>
              </a:rPr>
              <a:t>pdf</a:t>
            </a:r>
            <a:r>
              <a:rPr lang="en" sz="1150" b="1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 from Project Archaeology (</a:t>
            </a:r>
            <a:r>
              <a:rPr lang="en" sz="1150" b="1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4"/>
              </a:rPr>
              <a:t>link</a:t>
            </a:r>
            <a:r>
              <a:rPr lang="en" sz="1150" b="1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41050785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150" b="1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The original worksheet for this activity is posted at the following link (</a:t>
            </a:r>
            <a:r>
              <a:rPr lang="en" sz="1150" b="1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3"/>
              </a:rPr>
              <a:t>pdf</a:t>
            </a:r>
            <a:r>
              <a:rPr lang="en" sz="1150" b="1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 from Project Archaeology (</a:t>
            </a:r>
            <a:r>
              <a:rPr lang="en" sz="1150" b="1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4"/>
              </a:rPr>
              <a:t>link</a:t>
            </a:r>
            <a:r>
              <a:rPr lang="en" sz="1150" b="1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716345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150" b="1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The original worksheet for this activity is posted at the following link (</a:t>
            </a:r>
            <a:r>
              <a:rPr lang="en" sz="1150" b="1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3"/>
              </a:rPr>
              <a:t>pdf</a:t>
            </a:r>
            <a:r>
              <a:rPr lang="en" sz="1150" b="1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 from Project Archaeology (</a:t>
            </a:r>
            <a:r>
              <a:rPr lang="en" sz="1150" b="1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4"/>
              </a:rPr>
              <a:t>link</a:t>
            </a:r>
            <a:r>
              <a:rPr lang="en" sz="1150" b="1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7224817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150" b="1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The original worksheet for this activity is posted at the following link (</a:t>
            </a:r>
            <a:r>
              <a:rPr lang="en" sz="1150" b="1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3"/>
              </a:rPr>
              <a:t>pdf</a:t>
            </a:r>
            <a:r>
              <a:rPr lang="en" sz="1150" b="1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 from Project Archaeology (</a:t>
            </a:r>
            <a:r>
              <a:rPr lang="en" sz="1150" b="1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4"/>
              </a:rPr>
              <a:t>link</a:t>
            </a:r>
            <a:r>
              <a:rPr lang="en" sz="1150" b="1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9937516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150" b="1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The original worksheet for this activity is posted at the following link (</a:t>
            </a:r>
            <a:r>
              <a:rPr lang="en" sz="1150" b="1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3"/>
              </a:rPr>
              <a:t>pdf</a:t>
            </a:r>
            <a:r>
              <a:rPr lang="en" sz="1150" b="1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 from Project Archaeology (</a:t>
            </a:r>
            <a:r>
              <a:rPr lang="en" sz="1150" b="1" u="sng">
                <a:solidFill>
                  <a:srgbClr val="00AADC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  <a:hlinkClick r:id="rId4"/>
              </a:rPr>
              <a:t>link</a:t>
            </a:r>
            <a:r>
              <a:rPr lang="en" sz="1150" b="1">
                <a:solidFill>
                  <a:srgbClr val="3D596D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100365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518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0" y="3496604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7200"/>
            </a:lvl1pPr>
            <a:lvl2pPr lvl="1">
              <a:spcBef>
                <a:spcPts val="0"/>
              </a:spcBef>
              <a:buSzPct val="100000"/>
              <a:defRPr sz="7200"/>
            </a:lvl2pPr>
            <a:lvl3pPr lvl="2">
              <a:spcBef>
                <a:spcPts val="0"/>
              </a:spcBef>
              <a:buSzPct val="100000"/>
              <a:defRPr sz="7200"/>
            </a:lvl3pPr>
            <a:lvl4pPr lvl="3">
              <a:spcBef>
                <a:spcPts val="0"/>
              </a:spcBef>
              <a:buSzPct val="100000"/>
              <a:defRPr sz="7200"/>
            </a:lvl4pPr>
            <a:lvl5pPr lvl="4">
              <a:spcBef>
                <a:spcPts val="0"/>
              </a:spcBef>
              <a:buSzPct val="100000"/>
              <a:defRPr sz="7200"/>
            </a:lvl5pPr>
            <a:lvl6pPr lvl="5">
              <a:spcBef>
                <a:spcPts val="0"/>
              </a:spcBef>
              <a:buSzPct val="100000"/>
              <a:defRPr sz="7200"/>
            </a:lvl6pPr>
            <a:lvl7pPr lvl="6">
              <a:spcBef>
                <a:spcPts val="0"/>
              </a:spcBef>
              <a:buSzPct val="100000"/>
              <a:defRPr sz="7200"/>
            </a:lvl7pPr>
            <a:lvl8pPr lvl="7">
              <a:spcBef>
                <a:spcPts val="0"/>
              </a:spcBef>
              <a:buSzPct val="100000"/>
              <a:defRPr sz="7200"/>
            </a:lvl8pPr>
            <a:lvl9pPr lvl="8"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7" name="Shape 17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23" name="Shape 23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0" name="Shape 30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35" name="Shape 35"/>
          <p:cNvSpPr/>
          <p:nvPr/>
        </p:nvSpPr>
        <p:spPr>
          <a:xfrm>
            <a:off x="4274" y="0"/>
            <a:ext cx="9144000" cy="44063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6" name="Shape 36"/>
          <p:cNvCxnSpPr/>
          <p:nvPr/>
        </p:nvCxnSpPr>
        <p:spPr>
          <a:xfrm>
            <a:off x="0" y="4384371"/>
            <a:ext cx="9144000" cy="0"/>
          </a:xfrm>
          <a:prstGeom prst="straightConnector1">
            <a:avLst/>
          </a:prstGeom>
          <a:noFill/>
          <a:ln w="57150" cap="flat" cmpd="sng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dk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2"/>
                </a:solidFill>
              </a:rPr>
              <a:t>‹#›</a:t>
            </a:fld>
            <a:endParaRPr lang="en" sz="13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Boy in the Water</a:t>
            </a:r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Observations vs. Inferences</a:t>
            </a:r>
          </a:p>
        </p:txBody>
      </p:sp>
      <p:sp>
        <p:nvSpPr>
          <p:cNvPr id="46" name="Shape 46"/>
          <p:cNvSpPr txBox="1"/>
          <p:nvPr/>
        </p:nvSpPr>
        <p:spPr>
          <a:xfrm rot="-487608">
            <a:off x="571782" y="1049347"/>
            <a:ext cx="7351223" cy="79761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b="1"/>
              <a:t>To make changes to this presentation, click on “File” then select “make a copy” 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b="1"/>
              <a:t>and save it to your Google Drive OR download it as a ppt presentation and then edit. Please do not request editing access - it would change my document.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Obs or Inf?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57200" y="11874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indent="45720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 b="1">
                <a:solidFill>
                  <a:srgbClr val="222222"/>
                </a:solidFill>
              </a:rPr>
              <a:t>INF</a:t>
            </a:r>
            <a:r>
              <a:rPr lang="en" sz="2000">
                <a:solidFill>
                  <a:srgbClr val="222222"/>
                </a:solidFill>
              </a:rPr>
              <a:t>			 11. The goat will soon leave the pond</a:t>
            </a:r>
          </a:p>
          <a:p>
            <a:pPr lvl="0" indent="45720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 b="1">
                <a:solidFill>
                  <a:srgbClr val="222222"/>
                </a:solidFill>
              </a:rPr>
              <a:t>OBS		</a:t>
            </a:r>
            <a:r>
              <a:rPr lang="en" sz="2000">
                <a:solidFill>
                  <a:srgbClr val="222222"/>
                </a:solidFill>
              </a:rPr>
              <a:t>12. The tree by the pond has no leaves</a:t>
            </a:r>
          </a:p>
          <a:p>
            <a:pPr lvl="0" indent="45720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 b="1">
                <a:solidFill>
                  <a:srgbClr val="222222"/>
                </a:solidFill>
              </a:rPr>
              <a:t>OBS		</a:t>
            </a:r>
            <a:r>
              <a:rPr lang="en" sz="2000">
                <a:solidFill>
                  <a:srgbClr val="222222"/>
                </a:solidFill>
              </a:rPr>
              <a:t>13. There are three rocks in the pond</a:t>
            </a:r>
          </a:p>
          <a:p>
            <a:pPr lvl="0" indent="45720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 b="1">
                <a:solidFill>
                  <a:srgbClr val="222222"/>
                </a:solidFill>
              </a:rPr>
              <a:t>INF</a:t>
            </a:r>
            <a:r>
              <a:rPr lang="en" sz="2000">
                <a:solidFill>
                  <a:srgbClr val="222222"/>
                </a:solidFill>
              </a:rPr>
              <a:t>			 14. The tree by the pond is dead</a:t>
            </a:r>
          </a:p>
          <a:p>
            <a:pPr lvl="0" indent="45720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 b="1">
                <a:solidFill>
                  <a:srgbClr val="222222"/>
                </a:solidFill>
              </a:rPr>
              <a:t>INF</a:t>
            </a:r>
            <a:r>
              <a:rPr lang="en" sz="2000">
                <a:solidFill>
                  <a:srgbClr val="222222"/>
                </a:solidFill>
              </a:rPr>
              <a:t>			 15. If it rains, leaves will grow on the tree</a:t>
            </a:r>
          </a:p>
          <a:p>
            <a:pPr lvl="0" indent="45720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 b="1">
                <a:solidFill>
                  <a:srgbClr val="222222"/>
                </a:solidFill>
              </a:rPr>
              <a:t>INF</a:t>
            </a:r>
            <a:r>
              <a:rPr lang="en" sz="2000">
                <a:solidFill>
                  <a:srgbClr val="222222"/>
                </a:solidFill>
              </a:rPr>
              <a:t>			 16. The goat pushed the boy into the pond</a:t>
            </a:r>
          </a:p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endParaRPr sz="1100">
              <a:solidFill>
                <a:srgbClr val="22222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Define: Observation(s)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50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n" i="1">
                <a:solidFill>
                  <a:srgbClr val="222222"/>
                </a:solidFill>
              </a:rPr>
              <a:t>noun</a:t>
            </a:r>
          </a:p>
          <a:p>
            <a:pPr marL="457200" lvl="0" indent="-228600" rtl="0">
              <a:lnSpc>
                <a:spcPct val="150000"/>
              </a:lnSpc>
              <a:spcBef>
                <a:spcPts val="800"/>
              </a:spcBef>
              <a:spcAft>
                <a:spcPts val="800"/>
              </a:spcAft>
              <a:buClr>
                <a:srgbClr val="222222"/>
              </a:buClr>
            </a:pPr>
            <a:r>
              <a:rPr lang="en">
                <a:solidFill>
                  <a:srgbClr val="222222"/>
                </a:solidFill>
              </a:rPr>
              <a:t>The act of attentive watching, perceiving, or noticing, using our 5 senses</a:t>
            </a:r>
          </a:p>
          <a:p>
            <a:pPr marL="457200" lvl="0" indent="-228600" rtl="0">
              <a:lnSpc>
                <a:spcPct val="150000"/>
              </a:lnSpc>
              <a:spcBef>
                <a:spcPts val="800"/>
              </a:spcBef>
              <a:spcAft>
                <a:spcPts val="800"/>
              </a:spcAft>
              <a:buClr>
                <a:srgbClr val="222222"/>
              </a:buClr>
            </a:pPr>
            <a:r>
              <a:rPr lang="en">
                <a:solidFill>
                  <a:srgbClr val="222222"/>
                </a:solidFill>
              </a:rPr>
              <a:t>The data measured, collected, perceived or noticed, especially during an experiment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Define: Inference(s)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i="1"/>
              <a:t>noun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 logical conclusion based on observations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the ‘story’ or ‘guess’ about what happened or will happen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Obs or Inf?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222222"/>
                </a:solidFill>
              </a:rPr>
              <a:t>_____________ 1. The boy is in the water</a:t>
            </a:r>
          </a:p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222222"/>
                </a:solidFill>
              </a:rPr>
              <a:t>_____________ 2. The weather is cold</a:t>
            </a:r>
          </a:p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222222"/>
                </a:solidFill>
              </a:rPr>
              <a:t>_____________ 3. The tree branch is broken</a:t>
            </a:r>
          </a:p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222222"/>
                </a:solidFill>
              </a:rPr>
              <a:t>_____________ 4. If the boy crawled out of the water, </a:t>
            </a:r>
          </a:p>
          <a:p>
            <a:pPr marL="1828800" lvl="0" indent="-6985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222222"/>
                </a:solidFill>
              </a:rPr>
              <a:t>     the goat would push him</a:t>
            </a:r>
          </a:p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222222"/>
                </a:solidFill>
              </a:rPr>
              <a:t>_____________ 5. The boy fell off the branch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Obs or Inf?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indent="38735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 b="1">
                <a:solidFill>
                  <a:srgbClr val="222222"/>
                </a:solidFill>
              </a:rPr>
              <a:t>OBS</a:t>
            </a:r>
            <a:r>
              <a:rPr lang="en" sz="2000">
                <a:solidFill>
                  <a:srgbClr val="222222"/>
                </a:solidFill>
              </a:rPr>
              <a:t> 		1. The boy is in the water</a:t>
            </a:r>
          </a:p>
          <a:p>
            <a:pPr lvl="0" indent="38735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 b="1">
                <a:solidFill>
                  <a:srgbClr val="222222"/>
                </a:solidFill>
              </a:rPr>
              <a:t>INF</a:t>
            </a:r>
            <a:r>
              <a:rPr lang="en" sz="2000">
                <a:solidFill>
                  <a:srgbClr val="222222"/>
                </a:solidFill>
              </a:rPr>
              <a:t>			2. The weather is cold</a:t>
            </a:r>
          </a:p>
          <a:p>
            <a:pPr lvl="0" indent="38735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 b="1">
                <a:solidFill>
                  <a:srgbClr val="222222"/>
                </a:solidFill>
              </a:rPr>
              <a:t>OBS		</a:t>
            </a:r>
            <a:r>
              <a:rPr lang="en" sz="2000">
                <a:solidFill>
                  <a:srgbClr val="222222"/>
                </a:solidFill>
              </a:rPr>
              <a:t>3. The tree branch is broken</a:t>
            </a:r>
          </a:p>
          <a:p>
            <a:pPr lvl="0" indent="38735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 b="1">
                <a:solidFill>
                  <a:srgbClr val="222222"/>
                </a:solidFill>
              </a:rPr>
              <a:t>INF</a:t>
            </a:r>
            <a:r>
              <a:rPr lang="en" sz="2000">
                <a:solidFill>
                  <a:srgbClr val="222222"/>
                </a:solidFill>
              </a:rPr>
              <a:t>			 4. If the boy crawled out of the water, </a:t>
            </a:r>
          </a:p>
          <a:p>
            <a:pPr marL="1828800" lvl="0" indent="-6985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rgbClr val="222222"/>
                </a:solidFill>
              </a:rPr>
              <a:t>     the goat would push him</a:t>
            </a:r>
          </a:p>
          <a:p>
            <a:pPr lvl="0" indent="38735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 b="1">
                <a:solidFill>
                  <a:srgbClr val="222222"/>
                </a:solidFill>
              </a:rPr>
              <a:t>INF</a:t>
            </a:r>
            <a:r>
              <a:rPr lang="en" sz="2000">
                <a:solidFill>
                  <a:srgbClr val="222222"/>
                </a:solidFill>
              </a:rPr>
              <a:t>			5. The boy fell off the branch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Obs or Inf?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>
                <a:solidFill>
                  <a:srgbClr val="222222"/>
                </a:solidFill>
              </a:rPr>
              <a:t>_____________ 6. The goat is standing by the pond</a:t>
            </a:r>
          </a:p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>
                <a:solidFill>
                  <a:srgbClr val="222222"/>
                </a:solidFill>
              </a:rPr>
              <a:t>_____________ 7. The branch will fall on the boy’s head</a:t>
            </a:r>
          </a:p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>
                <a:solidFill>
                  <a:srgbClr val="222222"/>
                </a:solidFill>
              </a:rPr>
              <a:t>_____________ 8. The boy fell off the rocks</a:t>
            </a:r>
          </a:p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>
                <a:solidFill>
                  <a:srgbClr val="222222"/>
                </a:solidFill>
              </a:rPr>
              <a:t>_____________ 9. There is a sailboat in the water</a:t>
            </a:r>
          </a:p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>
                <a:solidFill>
                  <a:srgbClr val="222222"/>
                </a:solidFill>
              </a:rPr>
              <a:t>_____________ 10. The sailboat belongs to the boy</a:t>
            </a:r>
          </a:p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endParaRPr sz="1100">
              <a:solidFill>
                <a:srgbClr val="22222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Obs or Inf?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indent="45720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 b="1">
                <a:solidFill>
                  <a:srgbClr val="222222"/>
                </a:solidFill>
              </a:rPr>
              <a:t>OBS		</a:t>
            </a:r>
            <a:r>
              <a:rPr lang="en" sz="2000">
                <a:solidFill>
                  <a:srgbClr val="222222"/>
                </a:solidFill>
              </a:rPr>
              <a:t> 6. The goat is standing by the pond</a:t>
            </a:r>
          </a:p>
          <a:p>
            <a:pPr lvl="0" indent="45720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 b="1">
                <a:solidFill>
                  <a:srgbClr val="222222"/>
                </a:solidFill>
              </a:rPr>
              <a:t>INF</a:t>
            </a:r>
            <a:r>
              <a:rPr lang="en" sz="2000">
                <a:solidFill>
                  <a:srgbClr val="222222"/>
                </a:solidFill>
              </a:rPr>
              <a:t>			7. The branch will fall on the boy’s head</a:t>
            </a:r>
          </a:p>
          <a:p>
            <a:pPr lvl="0" indent="45720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 b="1">
                <a:solidFill>
                  <a:srgbClr val="222222"/>
                </a:solidFill>
              </a:rPr>
              <a:t>INF</a:t>
            </a:r>
            <a:r>
              <a:rPr lang="en" sz="2000">
                <a:solidFill>
                  <a:srgbClr val="222222"/>
                </a:solidFill>
              </a:rPr>
              <a:t>			8. The boy fell off the rocks</a:t>
            </a:r>
          </a:p>
          <a:p>
            <a:pPr lvl="0" indent="45720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 b="1">
                <a:solidFill>
                  <a:srgbClr val="222222"/>
                </a:solidFill>
              </a:rPr>
              <a:t>OBS		</a:t>
            </a:r>
            <a:r>
              <a:rPr lang="en" sz="2000">
                <a:solidFill>
                  <a:srgbClr val="222222"/>
                </a:solidFill>
              </a:rPr>
              <a:t> 9. There is a sailboat in the water</a:t>
            </a:r>
          </a:p>
          <a:p>
            <a:pPr lvl="0" indent="45720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 b="1">
                <a:solidFill>
                  <a:srgbClr val="222222"/>
                </a:solidFill>
              </a:rPr>
              <a:t>INF</a:t>
            </a:r>
            <a:r>
              <a:rPr lang="en" sz="2000">
                <a:solidFill>
                  <a:srgbClr val="222222"/>
                </a:solidFill>
              </a:rPr>
              <a:t>			10. The sailboat belongs to the boy</a:t>
            </a:r>
          </a:p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endParaRPr sz="1100">
              <a:solidFill>
                <a:srgbClr val="22222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Obs or Inf?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1874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>
                <a:solidFill>
                  <a:srgbClr val="222222"/>
                </a:solidFill>
              </a:rPr>
              <a:t>_____________ 11. The goat will soon leave the pond</a:t>
            </a:r>
          </a:p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>
                <a:solidFill>
                  <a:srgbClr val="222222"/>
                </a:solidFill>
              </a:rPr>
              <a:t>_____________ 12. The tree by the pond has no leaves</a:t>
            </a:r>
          </a:p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>
                <a:solidFill>
                  <a:srgbClr val="222222"/>
                </a:solidFill>
              </a:rPr>
              <a:t>_____________ 13. There are three rocks in the pond</a:t>
            </a:r>
          </a:p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>
                <a:solidFill>
                  <a:srgbClr val="222222"/>
                </a:solidFill>
              </a:rPr>
              <a:t>_____________ 14. The tree by the pond is dead</a:t>
            </a:r>
          </a:p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>
                <a:solidFill>
                  <a:srgbClr val="222222"/>
                </a:solidFill>
              </a:rPr>
              <a:t>_____________ 15. If it rains, leaves will grow on the tree</a:t>
            </a:r>
          </a:p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r>
              <a:rPr lang="en" sz="2000">
                <a:solidFill>
                  <a:srgbClr val="222222"/>
                </a:solidFill>
              </a:rPr>
              <a:t>_____________ 16. The goat pushed the boy into the pond</a:t>
            </a:r>
          </a:p>
          <a:p>
            <a:pPr lvl="0" rtl="0">
              <a:lnSpc>
                <a:spcPct val="162272"/>
              </a:lnSpc>
              <a:spcBef>
                <a:spcPts val="0"/>
              </a:spcBef>
              <a:spcAft>
                <a:spcPts val="900"/>
              </a:spcAft>
              <a:buNone/>
            </a:pPr>
            <a:endParaRPr sz="1100">
              <a:solidFill>
                <a:srgbClr val="222222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519</Words>
  <Application>Microsoft Office PowerPoint</Application>
  <PresentationFormat>On-screen Show (16:9)</PresentationFormat>
  <Paragraphs>63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Georgia</vt:lpstr>
      <vt:lpstr>biz</vt:lpstr>
      <vt:lpstr>Boy in the Water</vt:lpstr>
      <vt:lpstr>Define: Observation(s)</vt:lpstr>
      <vt:lpstr>Define: Inference(s)</vt:lpstr>
      <vt:lpstr>PowerPoint Presentation</vt:lpstr>
      <vt:lpstr>Obs or Inf?</vt:lpstr>
      <vt:lpstr>Obs or Inf?</vt:lpstr>
      <vt:lpstr>Obs or Inf?</vt:lpstr>
      <vt:lpstr>Obs or Inf?</vt:lpstr>
      <vt:lpstr>Obs or Inf?</vt:lpstr>
      <vt:lpstr>Obs or Inf?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 in the Water</dc:title>
  <dc:creator>TRAUB, ANTHONY</dc:creator>
  <cp:lastModifiedBy>TRAUB, ANTHONY</cp:lastModifiedBy>
  <cp:revision>1</cp:revision>
  <dcterms:modified xsi:type="dcterms:W3CDTF">2016-10-17T12:42:45Z</dcterms:modified>
</cp:coreProperties>
</file>